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358" r:id="rId2"/>
    <p:sldId id="284" r:id="rId3"/>
    <p:sldId id="286" r:id="rId4"/>
    <p:sldId id="313" r:id="rId5"/>
    <p:sldId id="300" r:id="rId6"/>
    <p:sldId id="317" r:id="rId7"/>
    <p:sldId id="290" r:id="rId8"/>
    <p:sldId id="288" r:id="rId9"/>
    <p:sldId id="321" r:id="rId10"/>
    <p:sldId id="314" r:id="rId11"/>
    <p:sldId id="318" r:id="rId12"/>
    <p:sldId id="296" r:id="rId13"/>
    <p:sldId id="305" r:id="rId14"/>
    <p:sldId id="336" r:id="rId15"/>
    <p:sldId id="337" r:id="rId16"/>
    <p:sldId id="315" r:id="rId17"/>
    <p:sldId id="319" r:id="rId18"/>
    <p:sldId id="297" r:id="rId19"/>
    <p:sldId id="306" r:id="rId20"/>
    <p:sldId id="338" r:id="rId21"/>
    <p:sldId id="339" r:id="rId22"/>
    <p:sldId id="342" r:id="rId23"/>
    <p:sldId id="343" r:id="rId24"/>
    <p:sldId id="344" r:id="rId25"/>
    <p:sldId id="345" r:id="rId26"/>
    <p:sldId id="346" r:id="rId27"/>
    <p:sldId id="347" r:id="rId28"/>
    <p:sldId id="316" r:id="rId29"/>
    <p:sldId id="320" r:id="rId30"/>
    <p:sldId id="299" r:id="rId31"/>
    <p:sldId id="307" r:id="rId32"/>
    <p:sldId id="340" r:id="rId33"/>
    <p:sldId id="341" r:id="rId34"/>
    <p:sldId id="348" r:id="rId35"/>
    <p:sldId id="349" r:id="rId36"/>
    <p:sldId id="350" r:id="rId37"/>
    <p:sldId id="351" r:id="rId38"/>
    <p:sldId id="352" r:id="rId39"/>
    <p:sldId id="353" r:id="rId40"/>
    <p:sldId id="329" r:id="rId41"/>
    <p:sldId id="328" r:id="rId42"/>
    <p:sldId id="330" r:id="rId43"/>
    <p:sldId id="331" r:id="rId44"/>
    <p:sldId id="332" r:id="rId45"/>
    <p:sldId id="333" r:id="rId46"/>
    <p:sldId id="334" r:id="rId47"/>
    <p:sldId id="335" r:id="rId48"/>
    <p:sldId id="354" r:id="rId49"/>
    <p:sldId id="355" r:id="rId50"/>
    <p:sldId id="356" r:id="rId51"/>
    <p:sldId id="357" r:id="rId5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Austin" initials="RA" lastIdx="7" clrIdx="0"/>
  <p:cmAuthor id="1" name="Emily Looney"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9BB2C"/>
    <a:srgbClr val="29B69E"/>
    <a:srgbClr val="00FF00"/>
    <a:srgbClr val="FFCCFF"/>
    <a:srgbClr val="CCFF33"/>
    <a:srgbClr val="00A9DC"/>
    <a:srgbClr val="C51A94"/>
    <a:srgbClr val="CB181D"/>
    <a:srgbClr val="EC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75" autoAdjust="0"/>
    <p:restoredTop sz="91641" autoAdjust="0"/>
  </p:normalViewPr>
  <p:slideViewPr>
    <p:cSldViewPr>
      <p:cViewPr>
        <p:scale>
          <a:sx n="136" d="100"/>
          <a:sy n="136" d="100"/>
        </p:scale>
        <p:origin x="1408" y="22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F86239A7-27A2-4272-98B3-996584347379}" type="datetimeFigureOut">
              <a:rPr lang="en-AU" smtClean="0"/>
              <a:t>21/4/18</a:t>
            </a:fld>
            <a:endParaRPr lang="en-AU"/>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056392DB-2315-4003-B806-81D0AD72C6CC}" type="slidenum">
              <a:rPr lang="en-AU" smtClean="0"/>
              <a:t>‹#›</a:t>
            </a:fld>
            <a:endParaRPr lang="en-AU"/>
          </a:p>
        </p:txBody>
      </p:sp>
    </p:spTree>
    <p:extLst>
      <p:ext uri="{BB962C8B-B14F-4D97-AF65-F5344CB8AC3E}">
        <p14:creationId xmlns:p14="http://schemas.microsoft.com/office/powerpoint/2010/main" val="2163840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5562" tIns="47781" rIns="95562" bIns="47781" rtlCol="0"/>
          <a:lstStyle>
            <a:lvl1pPr algn="l">
              <a:defRPr sz="1300"/>
            </a:lvl1pPr>
          </a:lstStyle>
          <a:p>
            <a:endParaRPr lang="en-US"/>
          </a:p>
        </p:txBody>
      </p:sp>
      <p:sp>
        <p:nvSpPr>
          <p:cNvPr id="3" name="Date Placeholder 2"/>
          <p:cNvSpPr>
            <a:spLocks noGrp="1"/>
          </p:cNvSpPr>
          <p:nvPr>
            <p:ph type="dt" idx="1"/>
          </p:nvPr>
        </p:nvSpPr>
        <p:spPr>
          <a:xfrm>
            <a:off x="3850444" y="2"/>
            <a:ext cx="2945659" cy="496332"/>
          </a:xfrm>
          <a:prstGeom prst="rect">
            <a:avLst/>
          </a:prstGeom>
        </p:spPr>
        <p:txBody>
          <a:bodyPr vert="horz" lIns="95562" tIns="47781" rIns="95562" bIns="47781" rtlCol="0"/>
          <a:lstStyle>
            <a:lvl1pPr algn="r">
              <a:defRPr sz="1300"/>
            </a:lvl1pPr>
          </a:lstStyle>
          <a:p>
            <a:fld id="{EA9C6EDD-59E8-1447-B218-93EFFD07AB04}" type="datetimeFigureOut">
              <a:rPr lang="en-US" smtClean="0"/>
              <a:t>4/21/18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62" tIns="47781" rIns="95562" bIns="47781"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5562" tIns="47781" rIns="95562" bIns="47781" rtlCol="0" anchor="b"/>
          <a:lstStyle>
            <a:lvl1pPr algn="l">
              <a:defRPr sz="13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5562" tIns="47781" rIns="95562" bIns="47781" rtlCol="0" anchor="b"/>
          <a:lstStyle>
            <a:lvl1pPr algn="r">
              <a:defRPr sz="1300"/>
            </a:lvl1pPr>
          </a:lstStyle>
          <a:p>
            <a:fld id="{3FCCF113-5AD2-B443-AED1-68994C912153}" type="slidenum">
              <a:rPr lang="en-US" smtClean="0"/>
              <a:t>‹#›</a:t>
            </a:fld>
            <a:endParaRPr lang="en-US"/>
          </a:p>
        </p:txBody>
      </p:sp>
    </p:spTree>
    <p:extLst>
      <p:ext uri="{BB962C8B-B14F-4D97-AF65-F5344CB8AC3E}">
        <p14:creationId xmlns:p14="http://schemas.microsoft.com/office/powerpoint/2010/main" val="258267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CCF113-5AD2-B443-AED1-68994C912153}" type="slidenum">
              <a:rPr lang="en-US" smtClean="0"/>
              <a:t>1</a:t>
            </a:fld>
            <a:endParaRPr lang="en-US"/>
          </a:p>
        </p:txBody>
      </p:sp>
    </p:spTree>
    <p:extLst>
      <p:ext uri="{BB962C8B-B14F-4D97-AF65-F5344CB8AC3E}">
        <p14:creationId xmlns:p14="http://schemas.microsoft.com/office/powerpoint/2010/main" val="110748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pic>
        <p:nvPicPr>
          <p:cNvPr id="17" name="Shape 17"/>
          <p:cNvPicPr preferRelativeResize="0"/>
          <p:nvPr/>
        </p:nvPicPr>
        <p:blipFill rotWithShape="1">
          <a:blip r:embed="rId2">
            <a:alphaModFix/>
          </a:blip>
          <a:srcRect/>
          <a:stretch/>
        </p:blipFill>
        <p:spPr>
          <a:xfrm>
            <a:off x="5805010" y="919203"/>
            <a:ext cx="3338990" cy="3314433"/>
          </a:xfrm>
          <a:prstGeom prst="rect">
            <a:avLst/>
          </a:prstGeom>
          <a:noFill/>
          <a:ln>
            <a:noFill/>
          </a:ln>
        </p:spPr>
      </p:pic>
      <p:sp>
        <p:nvSpPr>
          <p:cNvPr id="18" name="Shape 18"/>
          <p:cNvSpPr/>
          <p:nvPr/>
        </p:nvSpPr>
        <p:spPr>
          <a:xfrm>
            <a:off x="0" y="0"/>
            <a:ext cx="9144000" cy="5143499"/>
          </a:xfrm>
          <a:custGeom>
            <a:avLst/>
            <a:gdLst/>
            <a:ahLst/>
            <a:cxnLst/>
            <a:rect l="0" t="0" r="0" b="0"/>
            <a:pathLst>
              <a:path w="120000" h="120000" extrusionOk="0">
                <a:moveTo>
                  <a:pt x="0" y="0"/>
                </a:moveTo>
                <a:lnTo>
                  <a:pt x="120000" y="0"/>
                </a:lnTo>
                <a:lnTo>
                  <a:pt x="120000" y="21646"/>
                </a:lnTo>
                <a:lnTo>
                  <a:pt x="114342" y="21646"/>
                </a:lnTo>
                <a:lnTo>
                  <a:pt x="114342" y="30028"/>
                </a:lnTo>
                <a:lnTo>
                  <a:pt x="104989" y="30028"/>
                </a:lnTo>
                <a:lnTo>
                  <a:pt x="104989" y="47716"/>
                </a:lnTo>
                <a:lnTo>
                  <a:pt x="97408" y="47716"/>
                </a:lnTo>
                <a:lnTo>
                  <a:pt x="97408" y="72480"/>
                </a:lnTo>
                <a:lnTo>
                  <a:pt x="104989" y="72480"/>
                </a:lnTo>
                <a:lnTo>
                  <a:pt x="104989" y="90085"/>
                </a:lnTo>
                <a:lnTo>
                  <a:pt x="114342" y="90085"/>
                </a:lnTo>
                <a:lnTo>
                  <a:pt x="114342" y="98748"/>
                </a:lnTo>
                <a:lnTo>
                  <a:pt x="120000" y="98748"/>
                </a:lnTo>
                <a:lnTo>
                  <a:pt x="120000" y="120000"/>
                </a:lnTo>
                <a:lnTo>
                  <a:pt x="0" y="120000"/>
                </a:lnTo>
                <a:close/>
              </a:path>
            </a:pathLst>
          </a:custGeom>
          <a:solidFill>
            <a:srgbClr val="000054"/>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19" name="Shape 19"/>
          <p:cNvSpPr/>
          <p:nvPr/>
        </p:nvSpPr>
        <p:spPr>
          <a:xfrm>
            <a:off x="0" y="919203"/>
            <a:ext cx="1645172" cy="3314433"/>
          </a:xfrm>
          <a:custGeom>
            <a:avLst/>
            <a:gdLst/>
            <a:ahLst/>
            <a:cxnLst/>
            <a:rect l="0" t="0" r="0" b="0"/>
            <a:pathLst>
              <a:path w="120000" h="120000" extrusionOk="0">
                <a:moveTo>
                  <a:pt x="0" y="0"/>
                </a:moveTo>
                <a:lnTo>
                  <a:pt x="11438" y="286"/>
                </a:lnTo>
                <a:cubicBezTo>
                  <a:pt x="72415" y="3360"/>
                  <a:pt x="120000" y="28921"/>
                  <a:pt x="120000" y="60000"/>
                </a:cubicBezTo>
                <a:cubicBezTo>
                  <a:pt x="120000" y="91078"/>
                  <a:pt x="72415" y="116639"/>
                  <a:pt x="11438" y="119713"/>
                </a:cubicBezTo>
                <a:lnTo>
                  <a:pt x="0" y="120000"/>
                </a:lnTo>
                <a:close/>
              </a:path>
            </a:pathLst>
          </a:custGeom>
          <a:solidFill>
            <a:srgbClr val="E60028"/>
          </a:solidFill>
          <a:ln>
            <a:noFill/>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l" rtl="0">
              <a:spcBef>
                <a:spcPts val="0"/>
              </a:spcBef>
              <a:buNone/>
            </a:pPr>
            <a:endParaRPr sz="1800" dirty="0">
              <a:solidFill>
                <a:schemeClr val="lt1"/>
              </a:solidFill>
              <a:latin typeface="Calibri"/>
              <a:ea typeface="Calibri"/>
              <a:cs typeface="Calibri"/>
              <a:sym typeface="Calibri"/>
            </a:endParaRPr>
          </a:p>
        </p:txBody>
      </p:sp>
      <p:sp>
        <p:nvSpPr>
          <p:cNvPr id="20" name="Shape 20"/>
          <p:cNvSpPr txBox="1">
            <a:spLocks noGrp="1"/>
          </p:cNvSpPr>
          <p:nvPr>
            <p:ph type="dt" idx="10"/>
          </p:nvPr>
        </p:nvSpPr>
        <p:spPr>
          <a:xfrm>
            <a:off x="934720" y="5938853"/>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1D8BD707-D9CF-40AE-B4C6-C98DA3205C09}" type="datetimeFigureOut">
              <a:rPr lang="en-US" smtClean="0"/>
              <a:pPr/>
              <a:t>4/21/18</a:t>
            </a:fld>
            <a:endParaRPr lang="en-US"/>
          </a:p>
        </p:txBody>
      </p:sp>
      <p:sp>
        <p:nvSpPr>
          <p:cNvPr id="21" name="Shape 21"/>
          <p:cNvSpPr txBox="1">
            <a:spLocks noGrp="1"/>
          </p:cNvSpPr>
          <p:nvPr>
            <p:ph type="ftr" idx="11"/>
          </p:nvPr>
        </p:nvSpPr>
        <p:spPr>
          <a:xfrm>
            <a:off x="3124200" y="5938853"/>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22" name="Shape 22"/>
          <p:cNvSpPr txBox="1">
            <a:spLocks noGrp="1"/>
          </p:cNvSpPr>
          <p:nvPr>
            <p:ph type="ctrTitle"/>
          </p:nvPr>
        </p:nvSpPr>
        <p:spPr>
          <a:xfrm>
            <a:off x="685800" y="1550141"/>
            <a:ext cx="7820101" cy="114516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34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23" name="Shape 23"/>
          <p:cNvSpPr txBox="1">
            <a:spLocks noGrp="1"/>
          </p:cNvSpPr>
          <p:nvPr>
            <p:ph type="subTitle" idx="1"/>
          </p:nvPr>
        </p:nvSpPr>
        <p:spPr>
          <a:xfrm>
            <a:off x="685800" y="2695306"/>
            <a:ext cx="7820101" cy="1314449"/>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2pPr>
            <a:lvl3pPr marL="914400" marR="0" lvl="2"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3pPr>
            <a:lvl4pPr marL="1371600" marR="0" lvl="3"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4pPr>
            <a:lvl5pPr marL="1828800" marR="0" lvl="4"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5pPr>
            <a:lvl6pPr marL="2286000" marR="0" lvl="5"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6pPr>
            <a:lvl7pPr marL="2743200" marR="0" lvl="6"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7pPr>
            <a:lvl8pPr marL="3200400" marR="0" lvl="7"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8pPr>
            <a:lvl9pPr marL="3657600" marR="0" lvl="8"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9pPr>
          </a:lstStyle>
          <a:p>
            <a:r>
              <a:rPr lang="en-US" smtClean="0"/>
              <a:t>Click to edit Master subtitle style</a:t>
            </a:r>
            <a:endParaRPr/>
          </a:p>
        </p:txBody>
      </p:sp>
      <p:pic>
        <p:nvPicPr>
          <p:cNvPr id="24" name="Shape 24"/>
          <p:cNvPicPr preferRelativeResize="0"/>
          <p:nvPr/>
        </p:nvPicPr>
        <p:blipFill rotWithShape="1">
          <a:blip r:embed="rId3">
            <a:alphaModFix/>
          </a:blip>
          <a:srcRect/>
          <a:stretch/>
        </p:blipFill>
        <p:spPr>
          <a:xfrm>
            <a:off x="7291017" y="4329266"/>
            <a:ext cx="1326396" cy="5941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Shape 98"/>
        <p:cNvGrpSpPr/>
        <p:nvPr/>
      </p:nvGrpSpPr>
      <p:grpSpPr>
        <a:xfrm>
          <a:off x="0" y="0"/>
          <a:ext cx="0" cy="0"/>
          <a:chOff x="0" y="0"/>
          <a:chExt cx="0" cy="0"/>
        </a:xfrm>
      </p:grpSpPr>
      <p:sp>
        <p:nvSpPr>
          <p:cNvPr id="99" name="Shape 99"/>
          <p:cNvSpPr/>
          <p:nvPr/>
        </p:nvSpPr>
        <p:spPr>
          <a:xfrm>
            <a:off x="0" y="0"/>
            <a:ext cx="9144000" cy="5143499"/>
          </a:xfrm>
          <a:prstGeom prst="rect">
            <a:avLst/>
          </a:prstGeom>
          <a:solidFill>
            <a:srgbClr val="EEDC00"/>
          </a:solidFill>
          <a:ln>
            <a:noFill/>
          </a:ln>
        </p:spPr>
        <p:txBody>
          <a:bodyPr lIns="91425" tIns="45700" rIns="91425" bIns="45700" anchor="ctr" anchorCtr="0">
            <a:noAutofit/>
          </a:bodyPr>
          <a:lstStyle/>
          <a:p>
            <a:pPr marL="0" marR="0" lvl="0" indent="0" algn="ctr" rtl="0">
              <a:spcBef>
                <a:spcPts val="0"/>
              </a:spcBef>
              <a:buNone/>
            </a:pPr>
            <a:endParaRPr sz="1800" dirty="0">
              <a:solidFill>
                <a:srgbClr val="00AAFF"/>
              </a:solidFill>
              <a:latin typeface="Calibri"/>
              <a:ea typeface="Calibri"/>
              <a:cs typeface="Calibri"/>
              <a:sym typeface="Calibri"/>
            </a:endParaRPr>
          </a:p>
        </p:txBody>
      </p:sp>
      <p:sp>
        <p:nvSpPr>
          <p:cNvPr id="100" name="Shape 100"/>
          <p:cNvSpPr/>
          <p:nvPr/>
        </p:nvSpPr>
        <p:spPr>
          <a:xfrm rot="-5400000" flipH="1">
            <a:off x="7069086" y="3262756"/>
            <a:ext cx="1288305" cy="2473188"/>
          </a:xfrm>
          <a:custGeom>
            <a:avLst/>
            <a:gdLst/>
            <a:ahLst/>
            <a:cxnLst/>
            <a:rect l="0" t="0" r="0" b="0"/>
            <a:pathLst>
              <a:path w="120000" h="120000" extrusionOk="0">
                <a:moveTo>
                  <a:pt x="89948" y="0"/>
                </a:moveTo>
                <a:lnTo>
                  <a:pt x="119999" y="0"/>
                </a:lnTo>
                <a:lnTo>
                  <a:pt x="119999" y="120000"/>
                </a:lnTo>
                <a:lnTo>
                  <a:pt x="89948" y="120000"/>
                </a:lnTo>
                <a:lnTo>
                  <a:pt x="89948" y="106516"/>
                </a:lnTo>
                <a:lnTo>
                  <a:pt x="40266" y="106516"/>
                </a:lnTo>
                <a:lnTo>
                  <a:pt x="40266" y="79117"/>
                </a:lnTo>
                <a:lnTo>
                  <a:pt x="0" y="79117"/>
                </a:lnTo>
                <a:lnTo>
                  <a:pt x="0" y="40575"/>
                </a:lnTo>
                <a:lnTo>
                  <a:pt x="40266" y="40575"/>
                </a:lnTo>
                <a:lnTo>
                  <a:pt x="40266" y="13045"/>
                </a:lnTo>
                <a:lnTo>
                  <a:pt x="89948" y="13045"/>
                </a:lnTo>
                <a:close/>
              </a:path>
            </a:pathLst>
          </a:custGeom>
          <a:solidFill>
            <a:srgbClr val="E60028"/>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101" name="Shape 101"/>
          <p:cNvSpPr/>
          <p:nvPr/>
        </p:nvSpPr>
        <p:spPr>
          <a:xfrm rot="-5400000" flipH="1">
            <a:off x="7101251" y="-624605"/>
            <a:ext cx="1231190" cy="2480408"/>
          </a:xfrm>
          <a:custGeom>
            <a:avLst/>
            <a:gdLst/>
            <a:ahLst/>
            <a:cxnLst/>
            <a:rect l="0" t="0" r="0" b="0"/>
            <a:pathLst>
              <a:path w="120000" h="120000" extrusionOk="0">
                <a:moveTo>
                  <a:pt x="0" y="0"/>
                </a:moveTo>
                <a:lnTo>
                  <a:pt x="11438" y="286"/>
                </a:lnTo>
                <a:cubicBezTo>
                  <a:pt x="72415" y="3360"/>
                  <a:pt x="120000" y="28921"/>
                  <a:pt x="120000" y="60000"/>
                </a:cubicBezTo>
                <a:cubicBezTo>
                  <a:pt x="120000" y="91078"/>
                  <a:pt x="72415" y="116639"/>
                  <a:pt x="11438" y="119713"/>
                </a:cubicBezTo>
                <a:lnTo>
                  <a:pt x="0" y="120000"/>
                </a:lnTo>
                <a:close/>
              </a:path>
            </a:pathLst>
          </a:custGeom>
          <a:solidFill>
            <a:srgbClr val="000054"/>
          </a:solidFill>
          <a:ln>
            <a:noFill/>
          </a:ln>
        </p:spPr>
        <p:txBody>
          <a:bodyPr lIns="91425" tIns="45700" rIns="91425" bIns="45700" anchor="t" anchorCtr="0">
            <a:noAutofit/>
          </a:bodyPr>
          <a:lstStyle/>
          <a:p>
            <a:pPr marL="0" marR="0" lvl="0" indent="0" algn="l" rtl="0">
              <a:spcBef>
                <a:spcPts val="0"/>
              </a:spcBef>
              <a:buNone/>
            </a:pPr>
            <a:endParaRPr sz="1800" dirty="0">
              <a:solidFill>
                <a:schemeClr val="lt1"/>
              </a:solidFill>
              <a:latin typeface="Calibri"/>
              <a:ea typeface="Calibri"/>
              <a:cs typeface="Calibri"/>
              <a:sym typeface="Calibri"/>
            </a:endParaRPr>
          </a:p>
        </p:txBody>
      </p:sp>
      <p:sp>
        <p:nvSpPr>
          <p:cNvPr id="102" name="Shape 102"/>
          <p:cNvSpPr txBox="1">
            <a:spLocks noGrp="1"/>
          </p:cNvSpPr>
          <p:nvPr>
            <p:ph type="ctrTitle"/>
          </p:nvPr>
        </p:nvSpPr>
        <p:spPr>
          <a:xfrm>
            <a:off x="685800" y="1158487"/>
            <a:ext cx="7497955" cy="185632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54"/>
              </a:buClr>
              <a:buFont typeface="Arial"/>
              <a:buNone/>
              <a:defRPr sz="3400" b="1" i="0" u="none" strike="noStrike" cap="none">
                <a:solidFill>
                  <a:srgbClr val="00005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103" name="Shape 103"/>
          <p:cNvSpPr txBox="1">
            <a:spLocks noGrp="1"/>
          </p:cNvSpPr>
          <p:nvPr>
            <p:ph type="subTitle" idx="1"/>
          </p:nvPr>
        </p:nvSpPr>
        <p:spPr>
          <a:xfrm>
            <a:off x="685800" y="3014816"/>
            <a:ext cx="7497955" cy="1072838"/>
          </a:xfrm>
          <a:prstGeom prst="rect">
            <a:avLst/>
          </a:prstGeom>
          <a:noFill/>
          <a:ln>
            <a:noFill/>
          </a:ln>
        </p:spPr>
        <p:txBody>
          <a:bodyPr lIns="91425" tIns="91425" rIns="91425" bIns="91425" anchor="t" anchorCtr="0"/>
          <a:lstStyle>
            <a:lvl1pPr marL="0" marR="0" lvl="0" indent="0" algn="l" rtl="0">
              <a:spcBef>
                <a:spcPts val="360"/>
              </a:spcBef>
              <a:buClr>
                <a:srgbClr val="000054"/>
              </a:buClr>
              <a:buFont typeface="Arial"/>
              <a:buNone/>
              <a:defRPr sz="1800" b="0" i="0" u="none" strike="noStrike" cap="none">
                <a:solidFill>
                  <a:srgbClr val="000054"/>
                </a:solidFill>
                <a:latin typeface="Arial"/>
                <a:ea typeface="Arial"/>
                <a:cs typeface="Arial"/>
                <a:sym typeface="Arial"/>
              </a:defRPr>
            </a:lvl1pPr>
            <a:lvl2pPr marL="457200" marR="0" lvl="1"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2pPr>
            <a:lvl3pPr marL="914400" marR="0" lvl="2"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3pPr>
            <a:lvl4pPr marL="1371600" marR="0" lvl="3"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4pPr>
            <a:lvl5pPr marL="1828800" marR="0" lvl="4"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5pPr>
            <a:lvl6pPr marL="2286000" marR="0" lvl="5"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6pPr>
            <a:lvl7pPr marL="2743200" marR="0" lvl="6"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7pPr>
            <a:lvl8pPr marL="3200400" marR="0" lvl="7"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8pPr>
            <a:lvl9pPr marL="3657600" marR="0" lvl="8"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9pPr>
          </a:lstStyle>
          <a:p>
            <a:r>
              <a:rPr lang="en-US" smtClean="0"/>
              <a:t>Click to edit Master subtitle style</a:t>
            </a:r>
            <a:endParaRPr/>
          </a:p>
        </p:txBody>
      </p:sp>
      <p:sp>
        <p:nvSpPr>
          <p:cNvPr id="104" name="Shape 104"/>
          <p:cNvSpPr txBox="1"/>
          <p:nvPr/>
        </p:nvSpPr>
        <p:spPr>
          <a:xfrm>
            <a:off x="-421268" y="27878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105" name="Shape 105"/>
          <p:cNvPicPr preferRelativeResize="0"/>
          <p:nvPr/>
        </p:nvPicPr>
        <p:blipFill rotWithShape="1">
          <a:blip r:embed="rId2">
            <a:alphaModFix/>
          </a:blip>
          <a:srcRect/>
          <a:stretch/>
        </p:blipFill>
        <p:spPr>
          <a:xfrm>
            <a:off x="582331" y="4329266"/>
            <a:ext cx="1326396" cy="594137"/>
          </a:xfrm>
          <a:prstGeom prst="rect">
            <a:avLst/>
          </a:prstGeom>
          <a:noFill/>
          <a:ln>
            <a:noFill/>
          </a:ln>
        </p:spPr>
      </p:pic>
      <p:sp>
        <p:nvSpPr>
          <p:cNvPr id="106" name="Shape 106"/>
          <p:cNvSpPr/>
          <p:nvPr/>
        </p:nvSpPr>
        <p:spPr>
          <a:xfrm>
            <a:off x="4432760" y="4911571"/>
            <a:ext cx="278705"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600">
                <a:solidFill>
                  <a:srgbClr val="000000"/>
                </a:solidFill>
                <a:latin typeface="Arial"/>
                <a:ea typeface="Arial"/>
                <a:cs typeface="Arial"/>
                <a:sym typeface="Arial"/>
              </a:rPr>
              <a:t>‹#›</a:t>
            </a:fld>
            <a:endParaRPr lang="en-US" sz="600" dirty="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Shape 107"/>
        <p:cNvGrpSpPr/>
        <p:nvPr/>
      </p:nvGrpSpPr>
      <p:grpSpPr>
        <a:xfrm>
          <a:off x="0" y="0"/>
          <a:ext cx="0" cy="0"/>
          <a:chOff x="0" y="0"/>
          <a:chExt cx="0" cy="0"/>
        </a:xfrm>
      </p:grpSpPr>
      <p:sp>
        <p:nvSpPr>
          <p:cNvPr id="108" name="Shape 108"/>
          <p:cNvSpPr/>
          <p:nvPr/>
        </p:nvSpPr>
        <p:spPr>
          <a:xfrm>
            <a:off x="0" y="0"/>
            <a:ext cx="9144000" cy="5143499"/>
          </a:xfrm>
          <a:prstGeom prst="rect">
            <a:avLst/>
          </a:prstGeom>
          <a:solidFill>
            <a:srgbClr val="E60028"/>
          </a:solidFill>
          <a:ln>
            <a:noFill/>
          </a:ln>
        </p:spPr>
        <p:txBody>
          <a:bodyPr lIns="91425" tIns="45700" rIns="91425" bIns="45700" anchor="ctr" anchorCtr="0">
            <a:noAutofit/>
          </a:bodyPr>
          <a:lstStyle/>
          <a:p>
            <a:pPr marL="0" marR="0" lvl="0" indent="0" algn="ctr" rtl="0">
              <a:spcBef>
                <a:spcPts val="0"/>
              </a:spcBef>
              <a:buNone/>
            </a:pPr>
            <a:endParaRPr sz="1800" dirty="0">
              <a:solidFill>
                <a:srgbClr val="00AAFF"/>
              </a:solidFill>
              <a:latin typeface="Calibri"/>
              <a:ea typeface="Calibri"/>
              <a:cs typeface="Calibri"/>
              <a:sym typeface="Calibri"/>
            </a:endParaRPr>
          </a:p>
        </p:txBody>
      </p:sp>
      <p:sp>
        <p:nvSpPr>
          <p:cNvPr id="109" name="Shape 109"/>
          <p:cNvSpPr/>
          <p:nvPr/>
        </p:nvSpPr>
        <p:spPr>
          <a:xfrm rot="-5400000" flipH="1">
            <a:off x="7069086" y="3262756"/>
            <a:ext cx="1288305" cy="2473188"/>
          </a:xfrm>
          <a:custGeom>
            <a:avLst/>
            <a:gdLst/>
            <a:ahLst/>
            <a:cxnLst/>
            <a:rect l="0" t="0" r="0" b="0"/>
            <a:pathLst>
              <a:path w="120000" h="120000" extrusionOk="0">
                <a:moveTo>
                  <a:pt x="89948" y="0"/>
                </a:moveTo>
                <a:lnTo>
                  <a:pt x="119999" y="0"/>
                </a:lnTo>
                <a:lnTo>
                  <a:pt x="119999" y="120000"/>
                </a:lnTo>
                <a:lnTo>
                  <a:pt x="89948" y="120000"/>
                </a:lnTo>
                <a:lnTo>
                  <a:pt x="89948" y="106516"/>
                </a:lnTo>
                <a:lnTo>
                  <a:pt x="40266" y="106516"/>
                </a:lnTo>
                <a:lnTo>
                  <a:pt x="40266" y="79117"/>
                </a:lnTo>
                <a:lnTo>
                  <a:pt x="0" y="79117"/>
                </a:lnTo>
                <a:lnTo>
                  <a:pt x="0" y="40575"/>
                </a:lnTo>
                <a:lnTo>
                  <a:pt x="40266" y="40575"/>
                </a:lnTo>
                <a:lnTo>
                  <a:pt x="40266" y="13045"/>
                </a:lnTo>
                <a:lnTo>
                  <a:pt x="89948" y="13045"/>
                </a:lnTo>
                <a:close/>
              </a:path>
            </a:pathLst>
          </a:custGeom>
          <a:solidFill>
            <a:srgbClr val="000054"/>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110" name="Shape 110"/>
          <p:cNvSpPr/>
          <p:nvPr/>
        </p:nvSpPr>
        <p:spPr>
          <a:xfrm rot="-5400000" flipH="1">
            <a:off x="7101251" y="-624605"/>
            <a:ext cx="1231190" cy="2480408"/>
          </a:xfrm>
          <a:custGeom>
            <a:avLst/>
            <a:gdLst/>
            <a:ahLst/>
            <a:cxnLst/>
            <a:rect l="0" t="0" r="0" b="0"/>
            <a:pathLst>
              <a:path w="120000" h="120000" extrusionOk="0">
                <a:moveTo>
                  <a:pt x="0" y="0"/>
                </a:moveTo>
                <a:lnTo>
                  <a:pt x="11438" y="286"/>
                </a:lnTo>
                <a:cubicBezTo>
                  <a:pt x="72415" y="3360"/>
                  <a:pt x="120000" y="28921"/>
                  <a:pt x="120000" y="60000"/>
                </a:cubicBezTo>
                <a:cubicBezTo>
                  <a:pt x="120000" y="91078"/>
                  <a:pt x="72415" y="116639"/>
                  <a:pt x="11438" y="119713"/>
                </a:cubicBezTo>
                <a:lnTo>
                  <a:pt x="0" y="120000"/>
                </a:lnTo>
                <a:close/>
              </a:path>
            </a:pathLst>
          </a:custGeom>
          <a:solidFill>
            <a:srgbClr val="C864C8"/>
          </a:solidFill>
          <a:ln>
            <a:noFill/>
          </a:ln>
        </p:spPr>
        <p:txBody>
          <a:bodyPr lIns="91425" tIns="45700" rIns="91425" bIns="45700" anchor="t" anchorCtr="0">
            <a:noAutofit/>
          </a:bodyPr>
          <a:lstStyle/>
          <a:p>
            <a:pPr marL="0" marR="0" lvl="0" indent="0" algn="l" rtl="0">
              <a:spcBef>
                <a:spcPts val="0"/>
              </a:spcBef>
              <a:buNone/>
            </a:pPr>
            <a:endParaRPr sz="1800" dirty="0">
              <a:solidFill>
                <a:schemeClr val="lt1"/>
              </a:solidFill>
              <a:latin typeface="Calibri"/>
              <a:ea typeface="Calibri"/>
              <a:cs typeface="Calibri"/>
              <a:sym typeface="Calibri"/>
            </a:endParaRPr>
          </a:p>
        </p:txBody>
      </p:sp>
      <p:sp>
        <p:nvSpPr>
          <p:cNvPr id="111" name="Shape 111"/>
          <p:cNvSpPr txBox="1">
            <a:spLocks noGrp="1"/>
          </p:cNvSpPr>
          <p:nvPr>
            <p:ph type="ctrTitle"/>
          </p:nvPr>
        </p:nvSpPr>
        <p:spPr>
          <a:xfrm>
            <a:off x="685800" y="1158488"/>
            <a:ext cx="7497955" cy="1856326"/>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34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112" name="Shape 112"/>
          <p:cNvSpPr txBox="1">
            <a:spLocks noGrp="1"/>
          </p:cNvSpPr>
          <p:nvPr>
            <p:ph type="subTitle" idx="1"/>
          </p:nvPr>
        </p:nvSpPr>
        <p:spPr>
          <a:xfrm>
            <a:off x="685800" y="3018803"/>
            <a:ext cx="7497955" cy="1072838"/>
          </a:xfrm>
          <a:prstGeom prst="rect">
            <a:avLst/>
          </a:prstGeom>
          <a:noFill/>
          <a:ln>
            <a:noFill/>
          </a:ln>
        </p:spPr>
        <p:txBody>
          <a:bodyPr lIns="91425" tIns="91425" rIns="91425" bIns="91425" anchor="t" anchorCtr="0"/>
          <a:lstStyle>
            <a:lvl1pPr marL="0" marR="0" lvl="0" indent="0" algn="l" rtl="0">
              <a:spcBef>
                <a:spcPts val="360"/>
              </a:spcBef>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2pPr>
            <a:lvl3pPr marL="914400" marR="0" lvl="2"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3pPr>
            <a:lvl4pPr marL="1371600" marR="0" lvl="3"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4pPr>
            <a:lvl5pPr marL="1828800" marR="0" lvl="4"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5pPr>
            <a:lvl6pPr marL="2286000" marR="0" lvl="5"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6pPr>
            <a:lvl7pPr marL="2743200" marR="0" lvl="6"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7pPr>
            <a:lvl8pPr marL="3200400" marR="0" lvl="7"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8pPr>
            <a:lvl9pPr marL="3657600" marR="0" lvl="8"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9pPr>
          </a:lstStyle>
          <a:p>
            <a:r>
              <a:rPr lang="en-US" smtClean="0"/>
              <a:t>Click to edit Master subtitle style</a:t>
            </a:r>
            <a:endParaRPr/>
          </a:p>
        </p:txBody>
      </p:sp>
      <p:sp>
        <p:nvSpPr>
          <p:cNvPr id="113" name="Shape 113"/>
          <p:cNvSpPr txBox="1"/>
          <p:nvPr/>
        </p:nvSpPr>
        <p:spPr>
          <a:xfrm>
            <a:off x="-421268" y="27878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114" name="Shape 114"/>
          <p:cNvPicPr preferRelativeResize="0"/>
          <p:nvPr/>
        </p:nvPicPr>
        <p:blipFill rotWithShape="1">
          <a:blip r:embed="rId2">
            <a:alphaModFix/>
          </a:blip>
          <a:srcRect/>
          <a:stretch/>
        </p:blipFill>
        <p:spPr>
          <a:xfrm>
            <a:off x="582331" y="4329266"/>
            <a:ext cx="1326396" cy="594137"/>
          </a:xfrm>
          <a:prstGeom prst="rect">
            <a:avLst/>
          </a:prstGeom>
          <a:noFill/>
          <a:ln>
            <a:noFill/>
          </a:ln>
        </p:spPr>
      </p:pic>
      <p:sp>
        <p:nvSpPr>
          <p:cNvPr id="115" name="Shape 115"/>
          <p:cNvSpPr/>
          <p:nvPr/>
        </p:nvSpPr>
        <p:spPr>
          <a:xfrm>
            <a:off x="4432760" y="4911571"/>
            <a:ext cx="278705"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600">
                <a:solidFill>
                  <a:srgbClr val="FFFFFF"/>
                </a:solidFill>
                <a:latin typeface="Arial"/>
                <a:ea typeface="Arial"/>
                <a:cs typeface="Arial"/>
                <a:sym typeface="Arial"/>
              </a:rPr>
              <a:t>‹#›</a:t>
            </a:fld>
            <a:endParaRPr lang="en-US" sz="600" dirty="0">
              <a:solidFill>
                <a:srgbClr val="FFFFF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hree Content with images">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0"/>
            <a:ext cx="6202556" cy="1111884"/>
          </a:xfrm>
          <a:prstGeom prst="rect">
            <a:avLst/>
          </a:prstGeom>
          <a:noFill/>
          <a:ln>
            <a:noFill/>
          </a:ln>
        </p:spPr>
        <p:txBody>
          <a:bodyPr lIns="91425" tIns="91425" rIns="91425" bIns="91425" anchor="ctr" anchorCtr="0"/>
          <a:lstStyle>
            <a:lvl1pPr marL="0" marR="0" lvl="0" indent="0" algn="l" rtl="0">
              <a:spcBef>
                <a:spcPts val="0"/>
              </a:spcBef>
              <a:buClr>
                <a:srgbClr val="000054"/>
              </a:buClr>
              <a:buFont typeface="Arial"/>
              <a:buNone/>
              <a:defRPr sz="2200" b="1" i="0" u="none" strike="noStrike" cap="none">
                <a:solidFill>
                  <a:srgbClr val="00005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123" name="Shape 123"/>
          <p:cNvSpPr/>
          <p:nvPr/>
        </p:nvSpPr>
        <p:spPr>
          <a:xfrm rot="5400000">
            <a:off x="8023762" y="4480464"/>
            <a:ext cx="454178" cy="871894"/>
          </a:xfrm>
          <a:custGeom>
            <a:avLst/>
            <a:gdLst/>
            <a:ahLst/>
            <a:cxnLst/>
            <a:rect l="0" t="0" r="0" b="0"/>
            <a:pathLst>
              <a:path w="120000" h="120000" extrusionOk="0">
                <a:moveTo>
                  <a:pt x="89948" y="0"/>
                </a:moveTo>
                <a:lnTo>
                  <a:pt x="119999" y="0"/>
                </a:lnTo>
                <a:lnTo>
                  <a:pt x="119999" y="120000"/>
                </a:lnTo>
                <a:lnTo>
                  <a:pt x="89948" y="120000"/>
                </a:lnTo>
                <a:lnTo>
                  <a:pt x="89948" y="106516"/>
                </a:lnTo>
                <a:lnTo>
                  <a:pt x="40266" y="106516"/>
                </a:lnTo>
                <a:lnTo>
                  <a:pt x="40266" y="79117"/>
                </a:lnTo>
                <a:lnTo>
                  <a:pt x="0" y="79117"/>
                </a:lnTo>
                <a:lnTo>
                  <a:pt x="0" y="40575"/>
                </a:lnTo>
                <a:lnTo>
                  <a:pt x="40266" y="40575"/>
                </a:lnTo>
                <a:lnTo>
                  <a:pt x="40266" y="13045"/>
                </a:lnTo>
                <a:lnTo>
                  <a:pt x="89948" y="13045"/>
                </a:lnTo>
                <a:close/>
              </a:path>
            </a:pathLst>
          </a:custGeom>
          <a:solidFill>
            <a:srgbClr val="C864C8"/>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124" name="Shape 124"/>
          <p:cNvSpPr>
            <a:spLocks noGrp="1"/>
          </p:cNvSpPr>
          <p:nvPr>
            <p:ph type="pic" idx="2"/>
          </p:nvPr>
        </p:nvSpPr>
        <p:spPr>
          <a:xfrm>
            <a:off x="726764" y="1727935"/>
            <a:ext cx="1177924" cy="1177924"/>
          </a:xfrm>
          <a:prstGeom prst="ellipse">
            <a:avLst/>
          </a:prstGeom>
          <a:noFill/>
          <a:ln>
            <a:noFill/>
          </a:ln>
        </p:spPr>
        <p:txBody>
          <a:bodyPr lIns="91425" tIns="91425" rIns="91425" bIns="91425" anchor="t" anchorCtr="0"/>
          <a:lstStyle>
            <a:lvl1pPr marL="0" marR="0" lvl="0" indent="0" algn="l" rtl="0">
              <a:spcBef>
                <a:spcPts val="160"/>
              </a:spcBef>
              <a:buClr>
                <a:schemeClr val="dk1"/>
              </a:buClr>
              <a:buFont typeface="Arial"/>
              <a:buNone/>
              <a:defRPr sz="800" b="0" i="0" u="none" strike="noStrike" cap="none">
                <a:solidFill>
                  <a:schemeClr val="dk1"/>
                </a:solidFill>
                <a:latin typeface="Arial"/>
                <a:ea typeface="Arial"/>
                <a:cs typeface="Arial"/>
                <a:sym typeface="Arial"/>
              </a:defRPr>
            </a:lvl1pPr>
            <a:lvl2pPr marL="742950" marR="0" lvl="1" indent="-19685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2pPr>
            <a:lvl3pPr marL="1143000" marR="0" lvl="2"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mtClean="0"/>
              <a:t>Click icon to add picture</a:t>
            </a:r>
            <a:endParaRPr dirty="0"/>
          </a:p>
        </p:txBody>
      </p:sp>
      <p:sp>
        <p:nvSpPr>
          <p:cNvPr id="125" name="Shape 125"/>
          <p:cNvSpPr txBox="1">
            <a:spLocks noGrp="1"/>
          </p:cNvSpPr>
          <p:nvPr>
            <p:ph type="body" idx="1"/>
          </p:nvPr>
        </p:nvSpPr>
        <p:spPr>
          <a:xfrm>
            <a:off x="726764" y="2954881"/>
            <a:ext cx="2336179" cy="378444"/>
          </a:xfrm>
          <a:prstGeom prst="rect">
            <a:avLst/>
          </a:prstGeom>
          <a:noFill/>
          <a:ln>
            <a:noFill/>
          </a:ln>
        </p:spPr>
        <p:txBody>
          <a:bodyPr lIns="91425" tIns="91425" rIns="91425" bIns="91425" anchor="t" anchorCtr="0"/>
          <a:lstStyle>
            <a:lvl1pPr marL="0" marR="0" lvl="0" indent="0" algn="l" rtl="0">
              <a:spcBef>
                <a:spcPts val="280"/>
              </a:spcBef>
              <a:buClr>
                <a:srgbClr val="000054"/>
              </a:buClr>
              <a:buFont typeface="Arial"/>
              <a:buNone/>
              <a:defRPr sz="1400" b="0" i="0" u="none" strike="noStrike" cap="none">
                <a:solidFill>
                  <a:srgbClr val="000054"/>
                </a:solidFill>
                <a:latin typeface="Arial"/>
                <a:ea typeface="Arial"/>
                <a:cs typeface="Arial"/>
                <a:sym typeface="Arial"/>
              </a:defRPr>
            </a:lvl1pPr>
            <a:lvl2pPr marL="457200" marR="0" lvl="1"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3pPr>
            <a:lvl4pPr marL="1371600" marR="0" lvl="3"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26" name="Shape 126"/>
          <p:cNvSpPr txBox="1">
            <a:spLocks noGrp="1"/>
          </p:cNvSpPr>
          <p:nvPr>
            <p:ph type="body" idx="3"/>
          </p:nvPr>
        </p:nvSpPr>
        <p:spPr>
          <a:xfrm>
            <a:off x="726764" y="3333326"/>
            <a:ext cx="2332038" cy="606772"/>
          </a:xfrm>
          <a:prstGeom prst="rect">
            <a:avLst/>
          </a:prstGeom>
          <a:noFill/>
          <a:ln>
            <a:noFill/>
          </a:ln>
        </p:spPr>
        <p:txBody>
          <a:bodyPr lIns="91425" tIns="91425" rIns="91425" bIns="91425" anchor="t" anchorCtr="0"/>
          <a:lstStyle>
            <a:lvl1pPr marL="0" marR="0" lvl="0" indent="0" algn="l" rtl="0">
              <a:spcBef>
                <a:spcPts val="200"/>
              </a:spcBef>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27" name="Shape 127"/>
          <p:cNvSpPr>
            <a:spLocks noGrp="1"/>
          </p:cNvSpPr>
          <p:nvPr>
            <p:ph type="pic" idx="4"/>
          </p:nvPr>
        </p:nvSpPr>
        <p:spPr>
          <a:xfrm>
            <a:off x="3347864" y="1727935"/>
            <a:ext cx="1177924" cy="1177924"/>
          </a:xfrm>
          <a:prstGeom prst="ellipse">
            <a:avLst/>
          </a:prstGeom>
          <a:noFill/>
          <a:ln>
            <a:noFill/>
          </a:ln>
        </p:spPr>
        <p:txBody>
          <a:bodyPr lIns="91425" tIns="91425" rIns="91425" bIns="91425" anchor="t" anchorCtr="0"/>
          <a:lstStyle>
            <a:lvl1pPr marL="0" marR="0" lvl="0" indent="0" algn="l" rtl="0">
              <a:spcBef>
                <a:spcPts val="160"/>
              </a:spcBef>
              <a:buClr>
                <a:schemeClr val="dk1"/>
              </a:buClr>
              <a:buFont typeface="Arial"/>
              <a:buNone/>
              <a:defRPr sz="800" b="0" i="0" u="none" strike="noStrike" cap="none">
                <a:solidFill>
                  <a:schemeClr val="dk1"/>
                </a:solidFill>
                <a:latin typeface="Arial"/>
                <a:ea typeface="Arial"/>
                <a:cs typeface="Arial"/>
                <a:sym typeface="Arial"/>
              </a:defRPr>
            </a:lvl1pPr>
            <a:lvl2pPr marL="742950" marR="0" lvl="1" indent="-19685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2pPr>
            <a:lvl3pPr marL="1143000" marR="0" lvl="2"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mtClean="0"/>
              <a:t>Click icon to add picture</a:t>
            </a:r>
            <a:endParaRPr dirty="0"/>
          </a:p>
        </p:txBody>
      </p:sp>
      <p:sp>
        <p:nvSpPr>
          <p:cNvPr id="128" name="Shape 128"/>
          <p:cNvSpPr txBox="1">
            <a:spLocks noGrp="1"/>
          </p:cNvSpPr>
          <p:nvPr>
            <p:ph type="body" idx="5"/>
          </p:nvPr>
        </p:nvSpPr>
        <p:spPr>
          <a:xfrm>
            <a:off x="3347864" y="2954881"/>
            <a:ext cx="2336179" cy="378444"/>
          </a:xfrm>
          <a:prstGeom prst="rect">
            <a:avLst/>
          </a:prstGeom>
          <a:noFill/>
          <a:ln>
            <a:noFill/>
          </a:ln>
        </p:spPr>
        <p:txBody>
          <a:bodyPr lIns="91425" tIns="91425" rIns="91425" bIns="91425" anchor="t" anchorCtr="0"/>
          <a:lstStyle>
            <a:lvl1pPr marL="0" marR="0" lvl="0" indent="0" algn="l" rtl="0">
              <a:spcBef>
                <a:spcPts val="280"/>
              </a:spcBef>
              <a:buClr>
                <a:srgbClr val="000054"/>
              </a:buClr>
              <a:buFont typeface="Arial"/>
              <a:buNone/>
              <a:defRPr sz="1400" b="0" i="0" u="none" strike="noStrike" cap="none">
                <a:solidFill>
                  <a:srgbClr val="000054"/>
                </a:solidFill>
                <a:latin typeface="Arial"/>
                <a:ea typeface="Arial"/>
                <a:cs typeface="Arial"/>
                <a:sym typeface="Arial"/>
              </a:defRPr>
            </a:lvl1pPr>
            <a:lvl2pPr marL="457200" marR="0" lvl="1"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3pPr>
            <a:lvl4pPr marL="1371600" marR="0" lvl="3"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29" name="Shape 129"/>
          <p:cNvSpPr txBox="1">
            <a:spLocks noGrp="1"/>
          </p:cNvSpPr>
          <p:nvPr>
            <p:ph type="body" idx="6"/>
          </p:nvPr>
        </p:nvSpPr>
        <p:spPr>
          <a:xfrm>
            <a:off x="3347864" y="3333326"/>
            <a:ext cx="2332038" cy="606772"/>
          </a:xfrm>
          <a:prstGeom prst="rect">
            <a:avLst/>
          </a:prstGeom>
          <a:noFill/>
          <a:ln>
            <a:noFill/>
          </a:ln>
        </p:spPr>
        <p:txBody>
          <a:bodyPr lIns="91425" tIns="91425" rIns="91425" bIns="91425" anchor="t" anchorCtr="0"/>
          <a:lstStyle>
            <a:lvl1pPr marL="0" marR="0" lvl="0" indent="0" algn="l" rtl="0">
              <a:spcBef>
                <a:spcPts val="200"/>
              </a:spcBef>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30" name="Shape 130"/>
          <p:cNvSpPr>
            <a:spLocks noGrp="1"/>
          </p:cNvSpPr>
          <p:nvPr>
            <p:ph type="pic" idx="7"/>
          </p:nvPr>
        </p:nvSpPr>
        <p:spPr>
          <a:xfrm>
            <a:off x="5940151" y="1727935"/>
            <a:ext cx="1177924" cy="1177924"/>
          </a:xfrm>
          <a:prstGeom prst="ellipse">
            <a:avLst/>
          </a:prstGeom>
          <a:noFill/>
          <a:ln>
            <a:noFill/>
          </a:ln>
        </p:spPr>
        <p:txBody>
          <a:bodyPr lIns="91425" tIns="91425" rIns="91425" bIns="91425" anchor="t" anchorCtr="0"/>
          <a:lstStyle>
            <a:lvl1pPr marL="0" marR="0" lvl="0" indent="0" algn="l" rtl="0">
              <a:spcBef>
                <a:spcPts val="160"/>
              </a:spcBef>
              <a:buClr>
                <a:schemeClr val="dk1"/>
              </a:buClr>
              <a:buFont typeface="Arial"/>
              <a:buNone/>
              <a:defRPr sz="800" b="0" i="0" u="none" strike="noStrike" cap="none">
                <a:solidFill>
                  <a:schemeClr val="dk1"/>
                </a:solidFill>
                <a:latin typeface="Arial"/>
                <a:ea typeface="Arial"/>
                <a:cs typeface="Arial"/>
                <a:sym typeface="Arial"/>
              </a:defRPr>
            </a:lvl1pPr>
            <a:lvl2pPr marL="742950" marR="0" lvl="1" indent="-19685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2pPr>
            <a:lvl3pPr marL="1143000" marR="0" lvl="2"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mtClean="0"/>
              <a:t>Click icon to add picture</a:t>
            </a:r>
            <a:endParaRPr dirty="0"/>
          </a:p>
        </p:txBody>
      </p:sp>
      <p:sp>
        <p:nvSpPr>
          <p:cNvPr id="131" name="Shape 131"/>
          <p:cNvSpPr txBox="1">
            <a:spLocks noGrp="1"/>
          </p:cNvSpPr>
          <p:nvPr>
            <p:ph type="body" idx="8"/>
          </p:nvPr>
        </p:nvSpPr>
        <p:spPr>
          <a:xfrm>
            <a:off x="5940151" y="2954881"/>
            <a:ext cx="2336179" cy="378444"/>
          </a:xfrm>
          <a:prstGeom prst="rect">
            <a:avLst/>
          </a:prstGeom>
          <a:noFill/>
          <a:ln>
            <a:noFill/>
          </a:ln>
        </p:spPr>
        <p:txBody>
          <a:bodyPr lIns="91425" tIns="91425" rIns="91425" bIns="91425" anchor="t" anchorCtr="0"/>
          <a:lstStyle>
            <a:lvl1pPr marL="0" marR="0" lvl="0" indent="0" algn="l" rtl="0">
              <a:spcBef>
                <a:spcPts val="280"/>
              </a:spcBef>
              <a:buClr>
                <a:srgbClr val="000054"/>
              </a:buClr>
              <a:buFont typeface="Arial"/>
              <a:buNone/>
              <a:defRPr sz="1400" b="0" i="0" u="none" strike="noStrike" cap="none">
                <a:solidFill>
                  <a:srgbClr val="000054"/>
                </a:solidFill>
                <a:latin typeface="Arial"/>
                <a:ea typeface="Arial"/>
                <a:cs typeface="Arial"/>
                <a:sym typeface="Arial"/>
              </a:defRPr>
            </a:lvl1pPr>
            <a:lvl2pPr marL="457200" marR="0" lvl="1"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3pPr>
            <a:lvl4pPr marL="1371600" marR="0" lvl="3"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32" name="Shape 132"/>
          <p:cNvSpPr txBox="1">
            <a:spLocks noGrp="1"/>
          </p:cNvSpPr>
          <p:nvPr>
            <p:ph type="body" idx="9"/>
          </p:nvPr>
        </p:nvSpPr>
        <p:spPr>
          <a:xfrm>
            <a:off x="5940151" y="3333326"/>
            <a:ext cx="2332038" cy="606772"/>
          </a:xfrm>
          <a:prstGeom prst="rect">
            <a:avLst/>
          </a:prstGeom>
          <a:noFill/>
          <a:ln>
            <a:noFill/>
          </a:ln>
        </p:spPr>
        <p:txBody>
          <a:bodyPr lIns="91425" tIns="91425" rIns="91425" bIns="91425" anchor="t" anchorCtr="0"/>
          <a:lstStyle>
            <a:lvl1pPr marL="0" marR="0" lvl="0" indent="0" algn="l" rtl="0">
              <a:spcBef>
                <a:spcPts val="200"/>
              </a:spcBef>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hree Content with images">
    <p:spTree>
      <p:nvGrpSpPr>
        <p:cNvPr id="1" name="Shape 133"/>
        <p:cNvGrpSpPr/>
        <p:nvPr/>
      </p:nvGrpSpPr>
      <p:grpSpPr>
        <a:xfrm>
          <a:off x="0" y="0"/>
          <a:ext cx="0" cy="0"/>
          <a:chOff x="0" y="0"/>
          <a:chExt cx="0" cy="0"/>
        </a:xfrm>
      </p:grpSpPr>
      <p:sp>
        <p:nvSpPr>
          <p:cNvPr id="134" name="Shape 134"/>
          <p:cNvSpPr/>
          <p:nvPr/>
        </p:nvSpPr>
        <p:spPr>
          <a:xfrm>
            <a:off x="0" y="0"/>
            <a:ext cx="9144000" cy="51434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rgbClr val="00AAFF"/>
              </a:solidFill>
              <a:latin typeface="Calibri"/>
              <a:ea typeface="Calibri"/>
              <a:cs typeface="Calibri"/>
              <a:sym typeface="Calibri"/>
            </a:endParaRPr>
          </a:p>
        </p:txBody>
      </p:sp>
      <p:sp>
        <p:nvSpPr>
          <p:cNvPr id="135" name="Shape 135"/>
          <p:cNvSpPr>
            <a:spLocks noGrp="1"/>
          </p:cNvSpPr>
          <p:nvPr>
            <p:ph type="pic" idx="2"/>
          </p:nvPr>
        </p:nvSpPr>
        <p:spPr>
          <a:xfrm>
            <a:off x="726764" y="696139"/>
            <a:ext cx="2073430" cy="2073430"/>
          </a:xfrm>
          <a:prstGeom prst="ellipse">
            <a:avLst/>
          </a:prstGeom>
          <a:solidFill>
            <a:srgbClr val="F2F2F2"/>
          </a:solidFill>
          <a:ln>
            <a:noFill/>
          </a:ln>
        </p:spPr>
        <p:txBody>
          <a:bodyPr lIns="91425" tIns="91425" rIns="91425" bIns="91425" anchor="t" anchorCtr="0"/>
          <a:lstStyle>
            <a:lvl1pPr marL="0" marR="0" lvl="0"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1pPr>
            <a:lvl2pPr marL="742950" marR="0" lvl="1" indent="-19685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2pPr>
            <a:lvl3pPr marL="1143000" marR="0" lvl="2"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mtClean="0"/>
              <a:t>Click icon to add picture</a:t>
            </a:r>
            <a:endParaRPr dirty="0"/>
          </a:p>
        </p:txBody>
      </p:sp>
      <p:sp>
        <p:nvSpPr>
          <p:cNvPr id="136" name="Shape 136"/>
          <p:cNvSpPr txBox="1">
            <a:spLocks noGrp="1"/>
          </p:cNvSpPr>
          <p:nvPr>
            <p:ph type="body" idx="1"/>
          </p:nvPr>
        </p:nvSpPr>
        <p:spPr>
          <a:xfrm>
            <a:off x="726764" y="2954881"/>
            <a:ext cx="2336179" cy="378444"/>
          </a:xfrm>
          <a:prstGeom prst="rect">
            <a:avLst/>
          </a:prstGeom>
          <a:noFill/>
          <a:ln>
            <a:noFill/>
          </a:ln>
        </p:spPr>
        <p:txBody>
          <a:bodyPr lIns="91425" tIns="91425" rIns="91425" bIns="91425" anchor="t" anchorCtr="0"/>
          <a:lstStyle>
            <a:lvl1pPr marL="0" marR="0" lvl="0" indent="0" algn="l" rtl="0">
              <a:spcBef>
                <a:spcPts val="280"/>
              </a:spcBef>
              <a:buClr>
                <a:srgbClr val="000054"/>
              </a:buClr>
              <a:buFont typeface="Arial"/>
              <a:buNone/>
              <a:defRPr sz="1400" b="0" i="0" u="none" strike="noStrike" cap="none">
                <a:solidFill>
                  <a:srgbClr val="000054"/>
                </a:solidFill>
                <a:latin typeface="Arial"/>
                <a:ea typeface="Arial"/>
                <a:cs typeface="Arial"/>
                <a:sym typeface="Arial"/>
              </a:defRPr>
            </a:lvl1pPr>
            <a:lvl2pPr marL="457200" marR="0" lvl="1"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3pPr>
            <a:lvl4pPr marL="1371600" marR="0" lvl="3"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37" name="Shape 137"/>
          <p:cNvSpPr txBox="1">
            <a:spLocks noGrp="1"/>
          </p:cNvSpPr>
          <p:nvPr>
            <p:ph type="body" idx="3"/>
          </p:nvPr>
        </p:nvSpPr>
        <p:spPr>
          <a:xfrm>
            <a:off x="726764" y="3333326"/>
            <a:ext cx="2332038" cy="935113"/>
          </a:xfrm>
          <a:prstGeom prst="rect">
            <a:avLst/>
          </a:prstGeom>
          <a:noFill/>
          <a:ln>
            <a:noFill/>
          </a:ln>
        </p:spPr>
        <p:txBody>
          <a:bodyPr lIns="91425" tIns="91425" rIns="91425" bIns="91425" anchor="t" anchorCtr="0"/>
          <a:lstStyle>
            <a:lvl1pPr marL="0" marR="0" lvl="0" indent="0" algn="l" rtl="0">
              <a:spcBef>
                <a:spcPts val="200"/>
              </a:spcBef>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pic>
        <p:nvPicPr>
          <p:cNvPr id="138" name="Shape 138"/>
          <p:cNvPicPr preferRelativeResize="0"/>
          <p:nvPr/>
        </p:nvPicPr>
        <p:blipFill rotWithShape="1">
          <a:blip r:embed="rId2">
            <a:alphaModFix/>
          </a:blip>
          <a:srcRect/>
          <a:stretch/>
        </p:blipFill>
        <p:spPr>
          <a:xfrm>
            <a:off x="353112" y="4329266"/>
            <a:ext cx="1357692" cy="608154"/>
          </a:xfrm>
          <a:prstGeom prst="rect">
            <a:avLst/>
          </a:prstGeom>
          <a:noFill/>
          <a:ln>
            <a:noFill/>
          </a:ln>
        </p:spPr>
      </p:pic>
      <p:sp>
        <p:nvSpPr>
          <p:cNvPr id="139" name="Shape 139"/>
          <p:cNvSpPr txBox="1">
            <a:spLocks noGrp="1"/>
          </p:cNvSpPr>
          <p:nvPr>
            <p:ph type="body" idx="4"/>
          </p:nvPr>
        </p:nvSpPr>
        <p:spPr>
          <a:xfrm>
            <a:off x="867471" y="1375355"/>
            <a:ext cx="1932722" cy="923034"/>
          </a:xfrm>
          <a:prstGeom prst="rect">
            <a:avLst/>
          </a:prstGeom>
          <a:noFill/>
          <a:ln>
            <a:noFill/>
          </a:ln>
        </p:spPr>
        <p:txBody>
          <a:bodyPr lIns="91425" tIns="91425" rIns="91425" bIns="91425" anchor="t" anchorCtr="0"/>
          <a:lstStyle>
            <a:lvl1pPr marL="0" marR="0" lvl="0" indent="0" algn="l" rtl="0">
              <a:spcBef>
                <a:spcPts val="320"/>
              </a:spcBef>
              <a:buClr>
                <a:schemeClr val="lt1"/>
              </a:buClr>
              <a:buFont typeface="Arial"/>
              <a:buNone/>
              <a:defRPr sz="1600" b="1" i="0" u="none" strike="noStrike" cap="none">
                <a:solidFill>
                  <a:schemeClr val="lt1"/>
                </a:solidFill>
                <a:latin typeface="Arial"/>
                <a:ea typeface="Arial"/>
                <a:cs typeface="Arial"/>
                <a:sym typeface="Arial"/>
              </a:defRPr>
            </a:lvl1pPr>
            <a:lvl2pPr marL="457200" marR="0" lvl="1"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2pPr>
            <a:lvl3pPr marL="914400" marR="0" lvl="2"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3pPr>
            <a:lvl4pPr marL="1371600" marR="0" lvl="3"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4pPr>
            <a:lvl5pPr marL="1828800" marR="0" lvl="4"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40" name="Shape 140"/>
          <p:cNvSpPr>
            <a:spLocks noGrp="1"/>
          </p:cNvSpPr>
          <p:nvPr>
            <p:ph type="pic" idx="5"/>
          </p:nvPr>
        </p:nvSpPr>
        <p:spPr>
          <a:xfrm>
            <a:off x="3491880" y="696139"/>
            <a:ext cx="2073430" cy="2073430"/>
          </a:xfrm>
          <a:prstGeom prst="ellipse">
            <a:avLst/>
          </a:prstGeom>
          <a:solidFill>
            <a:srgbClr val="F2F2F2"/>
          </a:solidFill>
          <a:ln>
            <a:noFill/>
          </a:ln>
        </p:spPr>
        <p:txBody>
          <a:bodyPr lIns="91425" tIns="91425" rIns="91425" bIns="91425" anchor="t" anchorCtr="0"/>
          <a:lstStyle>
            <a:lvl1pPr marL="0" marR="0" lvl="0"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1pPr>
            <a:lvl2pPr marL="742950" marR="0" lvl="1" indent="-19685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2pPr>
            <a:lvl3pPr marL="1143000" marR="0" lvl="2"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mtClean="0"/>
              <a:t>Click icon to add picture</a:t>
            </a:r>
            <a:endParaRPr dirty="0"/>
          </a:p>
        </p:txBody>
      </p:sp>
      <p:sp>
        <p:nvSpPr>
          <p:cNvPr id="141" name="Shape 141"/>
          <p:cNvSpPr txBox="1">
            <a:spLocks noGrp="1"/>
          </p:cNvSpPr>
          <p:nvPr>
            <p:ph type="body" idx="6"/>
          </p:nvPr>
        </p:nvSpPr>
        <p:spPr>
          <a:xfrm>
            <a:off x="3491880" y="2954881"/>
            <a:ext cx="2336179" cy="378444"/>
          </a:xfrm>
          <a:prstGeom prst="rect">
            <a:avLst/>
          </a:prstGeom>
          <a:noFill/>
          <a:ln>
            <a:noFill/>
          </a:ln>
        </p:spPr>
        <p:txBody>
          <a:bodyPr lIns="91425" tIns="91425" rIns="91425" bIns="91425" anchor="t" anchorCtr="0"/>
          <a:lstStyle>
            <a:lvl1pPr marL="0" marR="0" lvl="0" indent="0" algn="l" rtl="0">
              <a:spcBef>
                <a:spcPts val="280"/>
              </a:spcBef>
              <a:buClr>
                <a:srgbClr val="000054"/>
              </a:buClr>
              <a:buFont typeface="Arial"/>
              <a:buNone/>
              <a:defRPr sz="1400" b="0" i="0" u="none" strike="noStrike" cap="none">
                <a:solidFill>
                  <a:srgbClr val="000054"/>
                </a:solidFill>
                <a:latin typeface="Arial"/>
                <a:ea typeface="Arial"/>
                <a:cs typeface="Arial"/>
                <a:sym typeface="Arial"/>
              </a:defRPr>
            </a:lvl1pPr>
            <a:lvl2pPr marL="457200" marR="0" lvl="1"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3pPr>
            <a:lvl4pPr marL="1371600" marR="0" lvl="3"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42" name="Shape 142"/>
          <p:cNvSpPr txBox="1">
            <a:spLocks noGrp="1"/>
          </p:cNvSpPr>
          <p:nvPr>
            <p:ph type="body" idx="7"/>
          </p:nvPr>
        </p:nvSpPr>
        <p:spPr>
          <a:xfrm>
            <a:off x="3491880" y="3333326"/>
            <a:ext cx="2332038" cy="935113"/>
          </a:xfrm>
          <a:prstGeom prst="rect">
            <a:avLst/>
          </a:prstGeom>
          <a:noFill/>
          <a:ln>
            <a:noFill/>
          </a:ln>
        </p:spPr>
        <p:txBody>
          <a:bodyPr lIns="91425" tIns="91425" rIns="91425" bIns="91425" anchor="t" anchorCtr="0"/>
          <a:lstStyle>
            <a:lvl1pPr marL="0" marR="0" lvl="0" indent="0" algn="l" rtl="0">
              <a:spcBef>
                <a:spcPts val="200"/>
              </a:spcBef>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43" name="Shape 143"/>
          <p:cNvSpPr txBox="1">
            <a:spLocks noGrp="1"/>
          </p:cNvSpPr>
          <p:nvPr>
            <p:ph type="body" idx="8"/>
          </p:nvPr>
        </p:nvSpPr>
        <p:spPr>
          <a:xfrm>
            <a:off x="3632587" y="1375355"/>
            <a:ext cx="1932722" cy="923034"/>
          </a:xfrm>
          <a:prstGeom prst="rect">
            <a:avLst/>
          </a:prstGeom>
          <a:noFill/>
          <a:ln>
            <a:noFill/>
          </a:ln>
        </p:spPr>
        <p:txBody>
          <a:bodyPr lIns="91425" tIns="91425" rIns="91425" bIns="91425" anchor="t" anchorCtr="0"/>
          <a:lstStyle>
            <a:lvl1pPr marL="0" marR="0" lvl="0" indent="0" algn="l" rtl="0">
              <a:spcBef>
                <a:spcPts val="320"/>
              </a:spcBef>
              <a:buClr>
                <a:schemeClr val="lt1"/>
              </a:buClr>
              <a:buFont typeface="Arial"/>
              <a:buNone/>
              <a:defRPr sz="1600" b="1" i="0" u="none" strike="noStrike" cap="none">
                <a:solidFill>
                  <a:schemeClr val="lt1"/>
                </a:solidFill>
                <a:latin typeface="Arial"/>
                <a:ea typeface="Arial"/>
                <a:cs typeface="Arial"/>
                <a:sym typeface="Arial"/>
              </a:defRPr>
            </a:lvl1pPr>
            <a:lvl2pPr marL="457200" marR="0" lvl="1"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2pPr>
            <a:lvl3pPr marL="914400" marR="0" lvl="2"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3pPr>
            <a:lvl4pPr marL="1371600" marR="0" lvl="3"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4pPr>
            <a:lvl5pPr marL="1828800" marR="0" lvl="4"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44" name="Shape 144"/>
          <p:cNvSpPr>
            <a:spLocks noGrp="1"/>
          </p:cNvSpPr>
          <p:nvPr>
            <p:ph type="pic" idx="9"/>
          </p:nvPr>
        </p:nvSpPr>
        <p:spPr>
          <a:xfrm>
            <a:off x="6300192" y="696139"/>
            <a:ext cx="2073430" cy="2073430"/>
          </a:xfrm>
          <a:prstGeom prst="ellipse">
            <a:avLst/>
          </a:prstGeom>
          <a:solidFill>
            <a:srgbClr val="F2F2F2"/>
          </a:solidFill>
          <a:ln>
            <a:noFill/>
          </a:ln>
        </p:spPr>
        <p:txBody>
          <a:bodyPr lIns="91425" tIns="91425" rIns="91425" bIns="91425" anchor="t" anchorCtr="0"/>
          <a:lstStyle>
            <a:lvl1pPr marL="0" marR="0" lvl="0"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1pPr>
            <a:lvl2pPr marL="742950" marR="0" lvl="1" indent="-19685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2pPr>
            <a:lvl3pPr marL="1143000" marR="0" lvl="2"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r>
              <a:rPr lang="en-US" smtClean="0"/>
              <a:t>Click icon to add picture</a:t>
            </a:r>
            <a:endParaRPr dirty="0"/>
          </a:p>
        </p:txBody>
      </p:sp>
      <p:sp>
        <p:nvSpPr>
          <p:cNvPr id="145" name="Shape 145"/>
          <p:cNvSpPr txBox="1">
            <a:spLocks noGrp="1"/>
          </p:cNvSpPr>
          <p:nvPr>
            <p:ph type="body" idx="13"/>
          </p:nvPr>
        </p:nvSpPr>
        <p:spPr>
          <a:xfrm>
            <a:off x="6300192" y="2954881"/>
            <a:ext cx="2336179" cy="378444"/>
          </a:xfrm>
          <a:prstGeom prst="rect">
            <a:avLst/>
          </a:prstGeom>
          <a:noFill/>
          <a:ln>
            <a:noFill/>
          </a:ln>
        </p:spPr>
        <p:txBody>
          <a:bodyPr lIns="91425" tIns="91425" rIns="91425" bIns="91425" anchor="t" anchorCtr="0"/>
          <a:lstStyle>
            <a:lvl1pPr marL="0" marR="0" lvl="0" indent="0" algn="l" rtl="0">
              <a:spcBef>
                <a:spcPts val="280"/>
              </a:spcBef>
              <a:buClr>
                <a:srgbClr val="000054"/>
              </a:buClr>
              <a:buFont typeface="Arial"/>
              <a:buNone/>
              <a:defRPr sz="1400" b="0" i="0" u="none" strike="noStrike" cap="none">
                <a:solidFill>
                  <a:srgbClr val="000054"/>
                </a:solidFill>
                <a:latin typeface="Arial"/>
                <a:ea typeface="Arial"/>
                <a:cs typeface="Arial"/>
                <a:sym typeface="Arial"/>
              </a:defRPr>
            </a:lvl1pPr>
            <a:lvl2pPr marL="457200" marR="0" lvl="1"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3pPr>
            <a:lvl4pPr marL="1371600" marR="0" lvl="3"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46" name="Shape 146"/>
          <p:cNvSpPr txBox="1">
            <a:spLocks noGrp="1"/>
          </p:cNvSpPr>
          <p:nvPr>
            <p:ph type="body" idx="14"/>
          </p:nvPr>
        </p:nvSpPr>
        <p:spPr>
          <a:xfrm>
            <a:off x="6300192" y="3333326"/>
            <a:ext cx="2332038" cy="935113"/>
          </a:xfrm>
          <a:prstGeom prst="rect">
            <a:avLst/>
          </a:prstGeom>
          <a:noFill/>
          <a:ln>
            <a:noFill/>
          </a:ln>
        </p:spPr>
        <p:txBody>
          <a:bodyPr lIns="91425" tIns="91425" rIns="91425" bIns="91425" anchor="t" anchorCtr="0"/>
          <a:lstStyle>
            <a:lvl1pPr marL="0" marR="0" lvl="0" indent="0" algn="l" rtl="0">
              <a:spcBef>
                <a:spcPts val="200"/>
              </a:spcBef>
              <a:buClr>
                <a:srgbClr val="000000"/>
              </a:buClr>
              <a:buFont typeface="Arial"/>
              <a:buNone/>
              <a:defRPr sz="1000" b="0" i="0" u="none" strike="noStrike" cap="none">
                <a:solidFill>
                  <a:srgbClr val="000000"/>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47" name="Shape 147"/>
          <p:cNvSpPr txBox="1">
            <a:spLocks noGrp="1"/>
          </p:cNvSpPr>
          <p:nvPr>
            <p:ph type="body" idx="15"/>
          </p:nvPr>
        </p:nvSpPr>
        <p:spPr>
          <a:xfrm>
            <a:off x="6440898" y="1375355"/>
            <a:ext cx="1932722" cy="923034"/>
          </a:xfrm>
          <a:prstGeom prst="rect">
            <a:avLst/>
          </a:prstGeom>
          <a:noFill/>
          <a:ln>
            <a:noFill/>
          </a:ln>
        </p:spPr>
        <p:txBody>
          <a:bodyPr lIns="91425" tIns="91425" rIns="91425" bIns="91425" anchor="t" anchorCtr="0"/>
          <a:lstStyle>
            <a:lvl1pPr marL="0" marR="0" lvl="0" indent="0" algn="l" rtl="0">
              <a:spcBef>
                <a:spcPts val="320"/>
              </a:spcBef>
              <a:buClr>
                <a:schemeClr val="lt1"/>
              </a:buClr>
              <a:buFont typeface="Arial"/>
              <a:buNone/>
              <a:defRPr sz="1600" b="1" i="0" u="none" strike="noStrike" cap="none">
                <a:solidFill>
                  <a:schemeClr val="lt1"/>
                </a:solidFill>
                <a:latin typeface="Arial"/>
                <a:ea typeface="Arial"/>
                <a:cs typeface="Arial"/>
                <a:sym typeface="Arial"/>
              </a:defRPr>
            </a:lvl1pPr>
            <a:lvl2pPr marL="457200" marR="0" lvl="1"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2pPr>
            <a:lvl3pPr marL="914400" marR="0" lvl="2"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3pPr>
            <a:lvl4pPr marL="1371600" marR="0" lvl="3"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4pPr>
            <a:lvl5pPr marL="1828800" marR="0" lvl="4" indent="0" algn="l" rtl="0">
              <a:spcBef>
                <a:spcPts val="280"/>
              </a:spcBef>
              <a:buClr>
                <a:srgbClr val="AA00AA"/>
              </a:buClr>
              <a:buFont typeface="Arial"/>
              <a:buNone/>
              <a:defRPr sz="1400" b="0" i="0" u="none" strike="noStrike" cap="none">
                <a:solidFill>
                  <a:srgbClr val="AA00AA"/>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sp>
        <p:nvSpPr>
          <p:cNvPr id="148" name="Shape 148"/>
          <p:cNvSpPr/>
          <p:nvPr/>
        </p:nvSpPr>
        <p:spPr>
          <a:xfrm>
            <a:off x="4432760" y="4911571"/>
            <a:ext cx="278705"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600">
                <a:solidFill>
                  <a:srgbClr val="000000"/>
                </a:solidFill>
                <a:latin typeface="Arial"/>
                <a:ea typeface="Arial"/>
                <a:cs typeface="Arial"/>
                <a:sym typeface="Arial"/>
              </a:rPr>
              <a:t>‹#›</a:t>
            </a:fld>
            <a:endParaRPr lang="en-US" sz="6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nternal Page">
    <p:spTree>
      <p:nvGrpSpPr>
        <p:cNvPr id="1" name="Shape 149"/>
        <p:cNvGrpSpPr/>
        <p:nvPr/>
      </p:nvGrpSpPr>
      <p:grpSpPr>
        <a:xfrm>
          <a:off x="0" y="0"/>
          <a:ext cx="0" cy="0"/>
          <a:chOff x="0" y="0"/>
          <a:chExt cx="0" cy="0"/>
        </a:xfrm>
      </p:grpSpPr>
      <p:sp>
        <p:nvSpPr>
          <p:cNvPr id="150" name="Shape 150"/>
          <p:cNvSpPr/>
          <p:nvPr/>
        </p:nvSpPr>
        <p:spPr>
          <a:xfrm>
            <a:off x="0" y="0"/>
            <a:ext cx="9144000" cy="51434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rgbClr val="00AAFF"/>
              </a:solidFill>
              <a:latin typeface="Calibri"/>
              <a:ea typeface="Calibri"/>
              <a:cs typeface="Calibri"/>
              <a:sym typeface="Calibri"/>
            </a:endParaRPr>
          </a:p>
        </p:txBody>
      </p:sp>
      <p:sp>
        <p:nvSpPr>
          <p:cNvPr id="151" name="Shape 151"/>
          <p:cNvSpPr txBox="1">
            <a:spLocks noGrp="1"/>
          </p:cNvSpPr>
          <p:nvPr>
            <p:ph type="body" idx="1"/>
          </p:nvPr>
        </p:nvSpPr>
        <p:spPr>
          <a:xfrm>
            <a:off x="457200" y="245439"/>
            <a:ext cx="7627937" cy="3868120"/>
          </a:xfrm>
          <a:prstGeom prst="rect">
            <a:avLst/>
          </a:prstGeom>
          <a:noFill/>
          <a:ln>
            <a:noFill/>
          </a:ln>
        </p:spPr>
        <p:txBody>
          <a:bodyPr lIns="91425" tIns="91425" rIns="91425" bIns="91425" anchor="t" anchorCtr="0"/>
          <a:lstStyle>
            <a:lvl1pPr marL="0" marR="0" lvl="0" indent="0" algn="l" rtl="0">
              <a:lnSpc>
                <a:spcPct val="90000"/>
              </a:lnSpc>
              <a:spcBef>
                <a:spcPts val="800"/>
              </a:spcBef>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3pPr>
            <a:lvl4pPr marL="1371600" marR="0" lvl="3"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pic>
        <p:nvPicPr>
          <p:cNvPr id="152" name="Shape 152"/>
          <p:cNvPicPr preferRelativeResize="0"/>
          <p:nvPr/>
        </p:nvPicPr>
        <p:blipFill rotWithShape="1">
          <a:blip r:embed="rId2">
            <a:alphaModFix/>
          </a:blip>
          <a:srcRect/>
          <a:stretch/>
        </p:blipFill>
        <p:spPr>
          <a:xfrm>
            <a:off x="353112" y="4329266"/>
            <a:ext cx="1357692" cy="608154"/>
          </a:xfrm>
          <a:prstGeom prst="rect">
            <a:avLst/>
          </a:prstGeom>
          <a:noFill/>
          <a:ln>
            <a:noFill/>
          </a:ln>
        </p:spPr>
      </p:pic>
      <p:sp>
        <p:nvSpPr>
          <p:cNvPr id="153" name="Shape 153"/>
          <p:cNvSpPr/>
          <p:nvPr/>
        </p:nvSpPr>
        <p:spPr>
          <a:xfrm>
            <a:off x="4432760" y="4911571"/>
            <a:ext cx="278705"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600">
                <a:solidFill>
                  <a:srgbClr val="000000"/>
                </a:solidFill>
                <a:latin typeface="Arial"/>
                <a:ea typeface="Arial"/>
                <a:cs typeface="Arial"/>
                <a:sym typeface="Arial"/>
              </a:rPr>
              <a:t>‹#›</a:t>
            </a:fld>
            <a:endParaRPr lang="en-US" sz="6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Internal Page">
    <p:spTree>
      <p:nvGrpSpPr>
        <p:cNvPr id="1" name="Shape 154"/>
        <p:cNvGrpSpPr/>
        <p:nvPr/>
      </p:nvGrpSpPr>
      <p:grpSpPr>
        <a:xfrm>
          <a:off x="0" y="0"/>
          <a:ext cx="0" cy="0"/>
          <a:chOff x="0" y="0"/>
          <a:chExt cx="0" cy="0"/>
        </a:xfrm>
      </p:grpSpPr>
      <p:sp>
        <p:nvSpPr>
          <p:cNvPr id="155" name="Shape 155"/>
          <p:cNvSpPr/>
          <p:nvPr/>
        </p:nvSpPr>
        <p:spPr>
          <a:xfrm>
            <a:off x="0" y="0"/>
            <a:ext cx="9144000" cy="5143499"/>
          </a:xfrm>
          <a:prstGeom prst="rect">
            <a:avLst/>
          </a:prstGeom>
          <a:solidFill>
            <a:srgbClr val="7AE1AA"/>
          </a:solidFill>
          <a:ln>
            <a:noFill/>
          </a:ln>
        </p:spPr>
        <p:txBody>
          <a:bodyPr lIns="91425" tIns="45700" rIns="91425" bIns="45700" anchor="ctr" anchorCtr="0">
            <a:noAutofit/>
          </a:bodyPr>
          <a:lstStyle/>
          <a:p>
            <a:pPr marL="0" marR="0" lvl="0" indent="0" algn="ctr" rtl="0">
              <a:spcBef>
                <a:spcPts val="0"/>
              </a:spcBef>
              <a:buNone/>
            </a:pPr>
            <a:endParaRPr sz="1800" dirty="0">
              <a:solidFill>
                <a:srgbClr val="00AAFF"/>
              </a:solidFill>
              <a:latin typeface="Calibri"/>
              <a:ea typeface="Calibri"/>
              <a:cs typeface="Calibri"/>
              <a:sym typeface="Calibri"/>
            </a:endParaRPr>
          </a:p>
        </p:txBody>
      </p:sp>
      <p:sp>
        <p:nvSpPr>
          <p:cNvPr id="156" name="Shape 156"/>
          <p:cNvSpPr txBox="1">
            <a:spLocks noGrp="1"/>
          </p:cNvSpPr>
          <p:nvPr>
            <p:ph type="body" idx="1"/>
          </p:nvPr>
        </p:nvSpPr>
        <p:spPr>
          <a:xfrm>
            <a:off x="457200" y="245439"/>
            <a:ext cx="7627937" cy="3868120"/>
          </a:xfrm>
          <a:prstGeom prst="rect">
            <a:avLst/>
          </a:prstGeom>
          <a:noFill/>
          <a:ln>
            <a:noFill/>
          </a:ln>
        </p:spPr>
        <p:txBody>
          <a:bodyPr lIns="91425" tIns="91425" rIns="91425" bIns="91425" anchor="t" anchorCtr="0"/>
          <a:lstStyle>
            <a:lvl1pPr marL="0" marR="0" lvl="0" indent="0" algn="l" rtl="0">
              <a:lnSpc>
                <a:spcPct val="90000"/>
              </a:lnSpc>
              <a:spcBef>
                <a:spcPts val="800"/>
              </a:spcBef>
              <a:buClr>
                <a:schemeClr val="dk1"/>
              </a:buClr>
              <a:buFont typeface="Arial"/>
              <a:buNone/>
              <a:defRPr sz="4000" b="1" i="0" u="none" strike="noStrike" cap="none">
                <a:solidFill>
                  <a:schemeClr val="dk1"/>
                </a:solidFill>
                <a:latin typeface="Arial"/>
                <a:ea typeface="Arial"/>
                <a:cs typeface="Arial"/>
                <a:sym typeface="Arial"/>
              </a:defRPr>
            </a:lvl1pPr>
            <a:lvl2pPr marL="457200" marR="0" lvl="1"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3pPr>
            <a:lvl4pPr marL="1371600" marR="0" lvl="3"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pic>
        <p:nvPicPr>
          <p:cNvPr id="157" name="Shape 157"/>
          <p:cNvPicPr preferRelativeResize="0"/>
          <p:nvPr/>
        </p:nvPicPr>
        <p:blipFill rotWithShape="1">
          <a:blip r:embed="rId2">
            <a:alphaModFix/>
          </a:blip>
          <a:srcRect/>
          <a:stretch/>
        </p:blipFill>
        <p:spPr>
          <a:xfrm>
            <a:off x="353112" y="4329266"/>
            <a:ext cx="1357692" cy="608154"/>
          </a:xfrm>
          <a:prstGeom prst="rect">
            <a:avLst/>
          </a:prstGeom>
          <a:noFill/>
          <a:ln>
            <a:noFill/>
          </a:ln>
        </p:spPr>
      </p:pic>
      <p:sp>
        <p:nvSpPr>
          <p:cNvPr id="158" name="Shape 158"/>
          <p:cNvSpPr/>
          <p:nvPr/>
        </p:nvSpPr>
        <p:spPr>
          <a:xfrm>
            <a:off x="4432760" y="4911571"/>
            <a:ext cx="278705"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600">
                <a:solidFill>
                  <a:srgbClr val="000000"/>
                </a:solidFill>
                <a:latin typeface="Arial"/>
                <a:ea typeface="Arial"/>
                <a:cs typeface="Arial"/>
                <a:sym typeface="Arial"/>
              </a:rPr>
              <a:t>‹#›</a:t>
            </a:fld>
            <a:endParaRPr lang="en-US" sz="600" dirty="0">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Internal Page">
    <p:spTree>
      <p:nvGrpSpPr>
        <p:cNvPr id="1" name="Shape 159"/>
        <p:cNvGrpSpPr/>
        <p:nvPr/>
      </p:nvGrpSpPr>
      <p:grpSpPr>
        <a:xfrm>
          <a:off x="0" y="0"/>
          <a:ext cx="0" cy="0"/>
          <a:chOff x="0" y="0"/>
          <a:chExt cx="0" cy="0"/>
        </a:xfrm>
      </p:grpSpPr>
      <p:sp>
        <p:nvSpPr>
          <p:cNvPr id="160" name="Shape 160"/>
          <p:cNvSpPr/>
          <p:nvPr/>
        </p:nvSpPr>
        <p:spPr>
          <a:xfrm>
            <a:off x="0" y="0"/>
            <a:ext cx="9144000" cy="5143499"/>
          </a:xfrm>
          <a:prstGeom prst="rect">
            <a:avLst/>
          </a:prstGeom>
          <a:solidFill>
            <a:srgbClr val="AA00AA"/>
          </a:solidFill>
          <a:ln>
            <a:noFill/>
          </a:ln>
        </p:spPr>
        <p:txBody>
          <a:bodyPr lIns="91425" tIns="45700" rIns="91425" bIns="45700" anchor="ctr" anchorCtr="0">
            <a:noAutofit/>
          </a:bodyPr>
          <a:lstStyle/>
          <a:p>
            <a:pPr marL="0" marR="0" lvl="0" indent="0" algn="ctr" rtl="0">
              <a:spcBef>
                <a:spcPts val="0"/>
              </a:spcBef>
              <a:buNone/>
            </a:pPr>
            <a:endParaRPr sz="1800" dirty="0">
              <a:solidFill>
                <a:srgbClr val="AA00AA"/>
              </a:solidFill>
              <a:latin typeface="Calibri"/>
              <a:ea typeface="Calibri"/>
              <a:cs typeface="Calibri"/>
              <a:sym typeface="Calibri"/>
            </a:endParaRPr>
          </a:p>
        </p:txBody>
      </p:sp>
      <p:sp>
        <p:nvSpPr>
          <p:cNvPr id="161" name="Shape 161"/>
          <p:cNvSpPr txBox="1">
            <a:spLocks noGrp="1"/>
          </p:cNvSpPr>
          <p:nvPr>
            <p:ph type="body" idx="1"/>
          </p:nvPr>
        </p:nvSpPr>
        <p:spPr>
          <a:xfrm>
            <a:off x="457200" y="245439"/>
            <a:ext cx="7627937" cy="3868120"/>
          </a:xfrm>
          <a:prstGeom prst="rect">
            <a:avLst/>
          </a:prstGeom>
          <a:noFill/>
          <a:ln>
            <a:noFill/>
          </a:ln>
        </p:spPr>
        <p:txBody>
          <a:bodyPr lIns="91425" tIns="91425" rIns="91425" bIns="91425" anchor="t" anchorCtr="0"/>
          <a:lstStyle>
            <a:lvl1pPr marL="0" marR="0" lvl="0" indent="0" algn="l" rtl="0">
              <a:lnSpc>
                <a:spcPct val="90000"/>
              </a:lnSpc>
              <a:spcBef>
                <a:spcPts val="800"/>
              </a:spcBef>
              <a:buClr>
                <a:schemeClr val="lt1"/>
              </a:buClr>
              <a:buFont typeface="Arial"/>
              <a:buNone/>
              <a:defRPr sz="4000" b="1" i="0" u="none" strike="noStrike" cap="none">
                <a:solidFill>
                  <a:schemeClr val="lt1"/>
                </a:solidFill>
                <a:latin typeface="Arial"/>
                <a:ea typeface="Arial"/>
                <a:cs typeface="Arial"/>
                <a:sym typeface="Arial"/>
              </a:defRPr>
            </a:lvl1pPr>
            <a:lvl2pPr marL="457200" marR="0" lvl="1"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3pPr>
            <a:lvl4pPr marL="1371600" marR="0" lvl="3"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smtClean="0"/>
              <a:t>Click to edit Master text styles</a:t>
            </a:r>
          </a:p>
        </p:txBody>
      </p:sp>
      <p:pic>
        <p:nvPicPr>
          <p:cNvPr id="162" name="Shape 162"/>
          <p:cNvPicPr preferRelativeResize="0"/>
          <p:nvPr/>
        </p:nvPicPr>
        <p:blipFill rotWithShape="1">
          <a:blip r:embed="rId2">
            <a:alphaModFix/>
          </a:blip>
          <a:srcRect/>
          <a:stretch/>
        </p:blipFill>
        <p:spPr>
          <a:xfrm>
            <a:off x="353112" y="4329266"/>
            <a:ext cx="1357692" cy="608154"/>
          </a:xfrm>
          <a:prstGeom prst="rect">
            <a:avLst/>
          </a:prstGeom>
          <a:noFill/>
          <a:ln>
            <a:noFill/>
          </a:ln>
        </p:spPr>
      </p:pic>
      <p:sp>
        <p:nvSpPr>
          <p:cNvPr id="163" name="Shape 163"/>
          <p:cNvSpPr/>
          <p:nvPr/>
        </p:nvSpPr>
        <p:spPr>
          <a:xfrm>
            <a:off x="4432760" y="4911571"/>
            <a:ext cx="278705"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600">
                <a:solidFill>
                  <a:srgbClr val="FFFFFF"/>
                </a:solidFill>
                <a:latin typeface="Arial"/>
                <a:ea typeface="Arial"/>
                <a:cs typeface="Arial"/>
                <a:sym typeface="Arial"/>
              </a:rPr>
              <a:t>‹#›</a:t>
            </a:fld>
            <a:endParaRPr lang="en-US" sz="600" dirty="0">
              <a:solidFill>
                <a:srgbClr val="FFFFFF"/>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934720" y="5938854"/>
            <a:ext cx="2133600" cy="273844"/>
          </a:xfrm>
          <a:prstGeom prst="rect">
            <a:avLst/>
          </a:prstGeom>
        </p:spPr>
        <p:txBody>
          <a:bodyPr/>
          <a:lstStyle>
            <a:lvl1pPr>
              <a:defRPr/>
            </a:lvl1pPr>
          </a:lstStyle>
          <a:p>
            <a:fld id="{1D8BD707-D9CF-40AE-B4C6-C98DA3205C09}" type="datetimeFigureOut">
              <a:rPr lang="en-US" smtClean="0"/>
              <a:pPr/>
              <a:t>4/21/18</a:t>
            </a:fld>
            <a:endParaRPr lang="en-US"/>
          </a:p>
        </p:txBody>
      </p:sp>
      <p:sp>
        <p:nvSpPr>
          <p:cNvPr id="5" name="Footer Placeholder 4"/>
          <p:cNvSpPr>
            <a:spLocks noGrp="1"/>
          </p:cNvSpPr>
          <p:nvPr>
            <p:ph type="ftr" sz="quarter" idx="11"/>
          </p:nvPr>
        </p:nvSpPr>
        <p:spPr>
          <a:xfrm>
            <a:off x="3124200" y="5938854"/>
            <a:ext cx="2895600" cy="273844"/>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71120" y="5938854"/>
            <a:ext cx="721360" cy="273844"/>
          </a:xfrm>
          <a:prstGeom prst="rect">
            <a:avLst/>
          </a:prstGeom>
        </p:spPr>
        <p:txBody>
          <a:bodyPr/>
          <a:lstStyle>
            <a:lvl1pPr>
              <a:defRPr/>
            </a:lvl1pPr>
          </a:lstStyle>
          <a:p>
            <a:fld id="{B6F15528-21DE-4FAA-801E-634DDDAF4B2B}" type="slidenum">
              <a:rPr lang="en-US" smtClean="0"/>
              <a:pPr/>
              <a:t>‹#›</a:t>
            </a:fld>
            <a:endParaRPr lang="en-US"/>
          </a:p>
        </p:txBody>
      </p:sp>
      <p:sp>
        <p:nvSpPr>
          <p:cNvPr id="7" name="Title 1"/>
          <p:cNvSpPr>
            <a:spLocks noGrp="1"/>
          </p:cNvSpPr>
          <p:nvPr>
            <p:ph type="title"/>
          </p:nvPr>
        </p:nvSpPr>
        <p:spPr>
          <a:xfrm>
            <a:off x="381000" y="205983"/>
            <a:ext cx="8229600" cy="691753"/>
          </a:xfrm>
        </p:spPr>
        <p:txBody>
          <a:bodyPr/>
          <a:lstStyle/>
          <a:p>
            <a:r>
              <a:rPr lang="en-US" smtClean="0"/>
              <a:t>Click to edit Master title style</a:t>
            </a:r>
            <a:endParaRPr lang="en-AU"/>
          </a:p>
        </p:txBody>
      </p:sp>
      <p:sp>
        <p:nvSpPr>
          <p:cNvPr id="8" name="Rectangle 7"/>
          <p:cNvSpPr/>
          <p:nvPr userDrawn="1"/>
        </p:nvSpPr>
        <p:spPr>
          <a:xfrm>
            <a:off x="457200" y="4324350"/>
            <a:ext cx="1219200" cy="592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25388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25"/>
        <p:cNvGrpSpPr/>
        <p:nvPr/>
      </p:nvGrpSpPr>
      <p:grpSpPr>
        <a:xfrm>
          <a:off x="0" y="0"/>
          <a:ext cx="0" cy="0"/>
          <a:chOff x="0" y="0"/>
          <a:chExt cx="0" cy="0"/>
        </a:xfrm>
      </p:grpSpPr>
      <p:pic>
        <p:nvPicPr>
          <p:cNvPr id="26" name="Shape 26"/>
          <p:cNvPicPr preferRelativeResize="0"/>
          <p:nvPr/>
        </p:nvPicPr>
        <p:blipFill rotWithShape="1">
          <a:blip r:embed="rId2">
            <a:alphaModFix/>
          </a:blip>
          <a:srcRect/>
          <a:stretch/>
        </p:blipFill>
        <p:spPr>
          <a:xfrm>
            <a:off x="4850660" y="501804"/>
            <a:ext cx="4293340" cy="4029197"/>
          </a:xfrm>
          <a:prstGeom prst="rect">
            <a:avLst/>
          </a:prstGeom>
          <a:noFill/>
          <a:ln>
            <a:noFill/>
          </a:ln>
        </p:spPr>
      </p:pic>
      <p:sp>
        <p:nvSpPr>
          <p:cNvPr id="27" name="Shape 27"/>
          <p:cNvSpPr/>
          <p:nvPr/>
        </p:nvSpPr>
        <p:spPr>
          <a:xfrm>
            <a:off x="0" y="0"/>
            <a:ext cx="9144000" cy="5143499"/>
          </a:xfrm>
          <a:custGeom>
            <a:avLst/>
            <a:gdLst/>
            <a:ahLst/>
            <a:cxnLst/>
            <a:rect l="0" t="0" r="0" b="0"/>
            <a:pathLst>
              <a:path w="120000" h="120000" extrusionOk="0">
                <a:moveTo>
                  <a:pt x="0" y="0"/>
                </a:moveTo>
                <a:lnTo>
                  <a:pt x="120000" y="0"/>
                </a:lnTo>
                <a:lnTo>
                  <a:pt x="120000" y="21646"/>
                </a:lnTo>
                <a:lnTo>
                  <a:pt x="114342" y="21646"/>
                </a:lnTo>
                <a:lnTo>
                  <a:pt x="114342" y="30028"/>
                </a:lnTo>
                <a:lnTo>
                  <a:pt x="104989" y="30028"/>
                </a:lnTo>
                <a:lnTo>
                  <a:pt x="104989" y="47716"/>
                </a:lnTo>
                <a:lnTo>
                  <a:pt x="97408" y="47716"/>
                </a:lnTo>
                <a:lnTo>
                  <a:pt x="97408" y="72480"/>
                </a:lnTo>
                <a:lnTo>
                  <a:pt x="104989" y="72480"/>
                </a:lnTo>
                <a:lnTo>
                  <a:pt x="104989" y="90085"/>
                </a:lnTo>
                <a:lnTo>
                  <a:pt x="114342" y="90085"/>
                </a:lnTo>
                <a:lnTo>
                  <a:pt x="114342" y="98748"/>
                </a:lnTo>
                <a:lnTo>
                  <a:pt x="120000" y="98748"/>
                </a:lnTo>
                <a:lnTo>
                  <a:pt x="120000" y="120000"/>
                </a:lnTo>
                <a:lnTo>
                  <a:pt x="0" y="120000"/>
                </a:lnTo>
                <a:close/>
              </a:path>
            </a:pathLst>
          </a:custGeom>
          <a:solidFill>
            <a:srgbClr val="000054"/>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28" name="Shape 28"/>
          <p:cNvSpPr/>
          <p:nvPr/>
        </p:nvSpPr>
        <p:spPr>
          <a:xfrm>
            <a:off x="0" y="919203"/>
            <a:ext cx="1645172" cy="3314433"/>
          </a:xfrm>
          <a:custGeom>
            <a:avLst/>
            <a:gdLst/>
            <a:ahLst/>
            <a:cxnLst/>
            <a:rect l="0" t="0" r="0" b="0"/>
            <a:pathLst>
              <a:path w="120000" h="120000" extrusionOk="0">
                <a:moveTo>
                  <a:pt x="0" y="0"/>
                </a:moveTo>
                <a:lnTo>
                  <a:pt x="11438" y="286"/>
                </a:lnTo>
                <a:cubicBezTo>
                  <a:pt x="72415" y="3360"/>
                  <a:pt x="120000" y="28921"/>
                  <a:pt x="120000" y="60000"/>
                </a:cubicBezTo>
                <a:cubicBezTo>
                  <a:pt x="120000" y="91078"/>
                  <a:pt x="72415" y="116639"/>
                  <a:pt x="11438" y="119713"/>
                </a:cubicBezTo>
                <a:lnTo>
                  <a:pt x="0" y="120000"/>
                </a:lnTo>
                <a:close/>
              </a:path>
            </a:pathLst>
          </a:custGeom>
          <a:solidFill>
            <a:srgbClr val="E60028"/>
          </a:solidFill>
          <a:ln>
            <a:noFill/>
          </a:ln>
        </p:spPr>
        <p:txBody>
          <a:bodyPr lIns="91425" tIns="45700" rIns="91425" bIns="45700" anchor="t" anchorCtr="0">
            <a:noAutofit/>
          </a:bodyPr>
          <a:lstStyle/>
          <a:p>
            <a:pPr marL="0" marR="0" lvl="0" indent="0" algn="l" rtl="0">
              <a:spcBef>
                <a:spcPts val="0"/>
              </a:spcBef>
              <a:buNone/>
            </a:pPr>
            <a:endParaRPr sz="1800" dirty="0">
              <a:solidFill>
                <a:schemeClr val="lt1"/>
              </a:solidFill>
              <a:latin typeface="Calibri"/>
              <a:ea typeface="Calibri"/>
              <a:cs typeface="Calibri"/>
              <a:sym typeface="Calibri"/>
            </a:endParaRPr>
          </a:p>
        </p:txBody>
      </p:sp>
      <p:sp>
        <p:nvSpPr>
          <p:cNvPr id="29" name="Shape 29"/>
          <p:cNvSpPr txBox="1">
            <a:spLocks noGrp="1"/>
          </p:cNvSpPr>
          <p:nvPr>
            <p:ph type="dt" idx="10"/>
          </p:nvPr>
        </p:nvSpPr>
        <p:spPr>
          <a:xfrm>
            <a:off x="934720" y="5938853"/>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1D8BD707-D9CF-40AE-B4C6-C98DA3205C09}" type="datetimeFigureOut">
              <a:rPr lang="en-US" smtClean="0"/>
              <a:pPr/>
              <a:t>4/21/18</a:t>
            </a:fld>
            <a:endParaRPr lang="en-US"/>
          </a:p>
        </p:txBody>
      </p:sp>
      <p:sp>
        <p:nvSpPr>
          <p:cNvPr id="30" name="Shape 30"/>
          <p:cNvSpPr txBox="1">
            <a:spLocks noGrp="1"/>
          </p:cNvSpPr>
          <p:nvPr>
            <p:ph type="ftr" idx="11"/>
          </p:nvPr>
        </p:nvSpPr>
        <p:spPr>
          <a:xfrm>
            <a:off x="3124200" y="5938853"/>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31" name="Shape 31"/>
          <p:cNvSpPr txBox="1">
            <a:spLocks noGrp="1"/>
          </p:cNvSpPr>
          <p:nvPr>
            <p:ph type="ctrTitle"/>
          </p:nvPr>
        </p:nvSpPr>
        <p:spPr>
          <a:xfrm>
            <a:off x="685800" y="1556336"/>
            <a:ext cx="7820101" cy="113897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34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32" name="Shape 32"/>
          <p:cNvSpPr txBox="1">
            <a:spLocks noGrp="1"/>
          </p:cNvSpPr>
          <p:nvPr>
            <p:ph type="subTitle" idx="1"/>
          </p:nvPr>
        </p:nvSpPr>
        <p:spPr>
          <a:xfrm>
            <a:off x="685800" y="2695306"/>
            <a:ext cx="7820101" cy="1314449"/>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2pPr>
            <a:lvl3pPr marL="914400" marR="0" lvl="2"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3pPr>
            <a:lvl4pPr marL="1371600" marR="0" lvl="3"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4pPr>
            <a:lvl5pPr marL="1828800" marR="0" lvl="4"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5pPr>
            <a:lvl6pPr marL="2286000" marR="0" lvl="5"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6pPr>
            <a:lvl7pPr marL="2743200" marR="0" lvl="6"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7pPr>
            <a:lvl8pPr marL="3200400" marR="0" lvl="7"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8pPr>
            <a:lvl9pPr marL="3657600" marR="0" lvl="8"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9pPr>
          </a:lstStyle>
          <a:p>
            <a:r>
              <a:rPr lang="en-US" smtClean="0"/>
              <a:t>Click to edit Master subtitle style</a:t>
            </a:r>
            <a:endParaRPr/>
          </a:p>
        </p:txBody>
      </p:sp>
      <p:pic>
        <p:nvPicPr>
          <p:cNvPr id="33" name="Shape 33"/>
          <p:cNvPicPr preferRelativeResize="0"/>
          <p:nvPr/>
        </p:nvPicPr>
        <p:blipFill rotWithShape="1">
          <a:blip r:embed="rId3">
            <a:alphaModFix/>
          </a:blip>
          <a:srcRect/>
          <a:stretch/>
        </p:blipFill>
        <p:spPr>
          <a:xfrm>
            <a:off x="7291017" y="4329266"/>
            <a:ext cx="1326396" cy="59413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34"/>
        <p:cNvGrpSpPr/>
        <p:nvPr/>
      </p:nvGrpSpPr>
      <p:grpSpPr>
        <a:xfrm>
          <a:off x="0" y="0"/>
          <a:ext cx="0" cy="0"/>
          <a:chOff x="0" y="0"/>
          <a:chExt cx="0" cy="0"/>
        </a:xfrm>
      </p:grpSpPr>
      <p:sp>
        <p:nvSpPr>
          <p:cNvPr id="35" name="Shape 35"/>
          <p:cNvSpPr/>
          <p:nvPr/>
        </p:nvSpPr>
        <p:spPr>
          <a:xfrm>
            <a:off x="0" y="0"/>
            <a:ext cx="9144000" cy="5143499"/>
          </a:xfrm>
          <a:prstGeom prst="rect">
            <a:avLst/>
          </a:prstGeom>
          <a:solidFill>
            <a:srgbClr val="E60028"/>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36" name="Shape 36"/>
          <p:cNvSpPr/>
          <p:nvPr/>
        </p:nvSpPr>
        <p:spPr>
          <a:xfrm>
            <a:off x="7422507" y="927816"/>
            <a:ext cx="1721491" cy="3304785"/>
          </a:xfrm>
          <a:custGeom>
            <a:avLst/>
            <a:gdLst/>
            <a:ahLst/>
            <a:cxnLst/>
            <a:rect l="0" t="0" r="0" b="0"/>
            <a:pathLst>
              <a:path w="120000" h="120000" extrusionOk="0">
                <a:moveTo>
                  <a:pt x="89948" y="0"/>
                </a:moveTo>
                <a:lnTo>
                  <a:pt x="119999" y="0"/>
                </a:lnTo>
                <a:lnTo>
                  <a:pt x="119999" y="120000"/>
                </a:lnTo>
                <a:lnTo>
                  <a:pt x="89948" y="120000"/>
                </a:lnTo>
                <a:lnTo>
                  <a:pt x="89948" y="106516"/>
                </a:lnTo>
                <a:lnTo>
                  <a:pt x="40266" y="106516"/>
                </a:lnTo>
                <a:lnTo>
                  <a:pt x="40266" y="79117"/>
                </a:lnTo>
                <a:lnTo>
                  <a:pt x="0" y="79117"/>
                </a:lnTo>
                <a:lnTo>
                  <a:pt x="0" y="40575"/>
                </a:lnTo>
                <a:lnTo>
                  <a:pt x="40266" y="40575"/>
                </a:lnTo>
                <a:lnTo>
                  <a:pt x="40266" y="13045"/>
                </a:lnTo>
                <a:lnTo>
                  <a:pt x="89948" y="13045"/>
                </a:lnTo>
                <a:close/>
              </a:path>
            </a:pathLst>
          </a:custGeom>
          <a:solidFill>
            <a:srgbClr val="50D2FF"/>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37" name="Shape 37"/>
          <p:cNvSpPr/>
          <p:nvPr/>
        </p:nvSpPr>
        <p:spPr>
          <a:xfrm>
            <a:off x="0" y="919203"/>
            <a:ext cx="1645172" cy="3314433"/>
          </a:xfrm>
          <a:custGeom>
            <a:avLst/>
            <a:gdLst/>
            <a:ahLst/>
            <a:cxnLst/>
            <a:rect l="0" t="0" r="0" b="0"/>
            <a:pathLst>
              <a:path w="120000" h="120000" extrusionOk="0">
                <a:moveTo>
                  <a:pt x="0" y="0"/>
                </a:moveTo>
                <a:lnTo>
                  <a:pt x="11438" y="286"/>
                </a:lnTo>
                <a:cubicBezTo>
                  <a:pt x="72415" y="3360"/>
                  <a:pt x="120000" y="28921"/>
                  <a:pt x="120000" y="60000"/>
                </a:cubicBezTo>
                <a:cubicBezTo>
                  <a:pt x="120000" y="91078"/>
                  <a:pt x="72415" y="116639"/>
                  <a:pt x="11438" y="119713"/>
                </a:cubicBezTo>
                <a:lnTo>
                  <a:pt x="0" y="120000"/>
                </a:lnTo>
                <a:close/>
              </a:path>
            </a:pathLst>
          </a:custGeom>
          <a:solidFill>
            <a:srgbClr val="000054"/>
          </a:solidFill>
          <a:ln>
            <a:noFill/>
          </a:ln>
        </p:spPr>
        <p:txBody>
          <a:bodyPr lIns="91425" tIns="45700" rIns="91425" bIns="45700" anchor="t" anchorCtr="0">
            <a:noAutofit/>
          </a:bodyPr>
          <a:lstStyle/>
          <a:p>
            <a:pPr marL="0" marR="0" lvl="0" indent="0" algn="l" rtl="0">
              <a:spcBef>
                <a:spcPts val="0"/>
              </a:spcBef>
              <a:buNone/>
            </a:pPr>
            <a:endParaRPr sz="1800" dirty="0">
              <a:solidFill>
                <a:schemeClr val="lt1"/>
              </a:solidFill>
              <a:latin typeface="Calibri"/>
              <a:ea typeface="Calibri"/>
              <a:cs typeface="Calibri"/>
              <a:sym typeface="Calibri"/>
            </a:endParaRPr>
          </a:p>
        </p:txBody>
      </p:sp>
      <p:sp>
        <p:nvSpPr>
          <p:cNvPr id="38" name="Shape 38"/>
          <p:cNvSpPr txBox="1">
            <a:spLocks noGrp="1"/>
          </p:cNvSpPr>
          <p:nvPr>
            <p:ph type="dt" idx="10"/>
          </p:nvPr>
        </p:nvSpPr>
        <p:spPr>
          <a:xfrm>
            <a:off x="934720" y="5938853"/>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1D8BD707-D9CF-40AE-B4C6-C98DA3205C09}" type="datetimeFigureOut">
              <a:rPr lang="en-US" smtClean="0"/>
              <a:pPr/>
              <a:t>4/21/18</a:t>
            </a:fld>
            <a:endParaRPr lang="en-US"/>
          </a:p>
        </p:txBody>
      </p:sp>
      <p:sp>
        <p:nvSpPr>
          <p:cNvPr id="39" name="Shape 39"/>
          <p:cNvSpPr txBox="1">
            <a:spLocks noGrp="1"/>
          </p:cNvSpPr>
          <p:nvPr>
            <p:ph type="ftr" idx="11"/>
          </p:nvPr>
        </p:nvSpPr>
        <p:spPr>
          <a:xfrm>
            <a:off x="3124200" y="5938853"/>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40" name="Shape 40"/>
          <p:cNvSpPr txBox="1">
            <a:spLocks noGrp="1"/>
          </p:cNvSpPr>
          <p:nvPr>
            <p:ph type="ctrTitle"/>
          </p:nvPr>
        </p:nvSpPr>
        <p:spPr>
          <a:xfrm>
            <a:off x="685800" y="1556336"/>
            <a:ext cx="8235176" cy="113897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34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41" name="Shape 41"/>
          <p:cNvSpPr txBox="1">
            <a:spLocks noGrp="1"/>
          </p:cNvSpPr>
          <p:nvPr>
            <p:ph type="subTitle" idx="1"/>
          </p:nvPr>
        </p:nvSpPr>
        <p:spPr>
          <a:xfrm>
            <a:off x="685800" y="2695306"/>
            <a:ext cx="8235176" cy="1314449"/>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2pPr>
            <a:lvl3pPr marL="914400" marR="0" lvl="2"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3pPr>
            <a:lvl4pPr marL="1371600" marR="0" lvl="3"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4pPr>
            <a:lvl5pPr marL="1828800" marR="0" lvl="4"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5pPr>
            <a:lvl6pPr marL="2286000" marR="0" lvl="5"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6pPr>
            <a:lvl7pPr marL="2743200" marR="0" lvl="6"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7pPr>
            <a:lvl8pPr marL="3200400" marR="0" lvl="7"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8pPr>
            <a:lvl9pPr marL="3657600" marR="0" lvl="8"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9pPr>
          </a:lstStyle>
          <a:p>
            <a:r>
              <a:rPr lang="en-US" smtClean="0"/>
              <a:t>Click to edit Master subtitle style</a:t>
            </a:r>
            <a:endParaRPr/>
          </a:p>
        </p:txBody>
      </p:sp>
      <p:pic>
        <p:nvPicPr>
          <p:cNvPr id="42" name="Shape 42"/>
          <p:cNvPicPr preferRelativeResize="0"/>
          <p:nvPr/>
        </p:nvPicPr>
        <p:blipFill rotWithShape="1">
          <a:blip r:embed="rId2">
            <a:alphaModFix/>
          </a:blip>
          <a:srcRect/>
          <a:stretch/>
        </p:blipFill>
        <p:spPr>
          <a:xfrm>
            <a:off x="7291017" y="4329266"/>
            <a:ext cx="1326396" cy="5941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43"/>
        <p:cNvGrpSpPr/>
        <p:nvPr/>
      </p:nvGrpSpPr>
      <p:grpSpPr>
        <a:xfrm>
          <a:off x="0" y="0"/>
          <a:ext cx="0" cy="0"/>
          <a:chOff x="0" y="0"/>
          <a:chExt cx="0" cy="0"/>
        </a:xfrm>
      </p:grpSpPr>
      <p:sp>
        <p:nvSpPr>
          <p:cNvPr id="44" name="Shape 44"/>
          <p:cNvSpPr/>
          <p:nvPr/>
        </p:nvSpPr>
        <p:spPr>
          <a:xfrm>
            <a:off x="0" y="0"/>
            <a:ext cx="9144000" cy="51434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45" name="Shape 45"/>
          <p:cNvSpPr/>
          <p:nvPr/>
        </p:nvSpPr>
        <p:spPr>
          <a:xfrm>
            <a:off x="7422507" y="927816"/>
            <a:ext cx="1721491" cy="3304785"/>
          </a:xfrm>
          <a:custGeom>
            <a:avLst/>
            <a:gdLst/>
            <a:ahLst/>
            <a:cxnLst/>
            <a:rect l="0" t="0" r="0" b="0"/>
            <a:pathLst>
              <a:path w="120000" h="120000" extrusionOk="0">
                <a:moveTo>
                  <a:pt x="89948" y="0"/>
                </a:moveTo>
                <a:lnTo>
                  <a:pt x="119999" y="0"/>
                </a:lnTo>
                <a:lnTo>
                  <a:pt x="119999" y="120000"/>
                </a:lnTo>
                <a:lnTo>
                  <a:pt x="89948" y="120000"/>
                </a:lnTo>
                <a:lnTo>
                  <a:pt x="89948" y="106516"/>
                </a:lnTo>
                <a:lnTo>
                  <a:pt x="40266" y="106516"/>
                </a:lnTo>
                <a:lnTo>
                  <a:pt x="40266" y="79117"/>
                </a:lnTo>
                <a:lnTo>
                  <a:pt x="0" y="79117"/>
                </a:lnTo>
                <a:lnTo>
                  <a:pt x="0" y="40575"/>
                </a:lnTo>
                <a:lnTo>
                  <a:pt x="40266" y="40575"/>
                </a:lnTo>
                <a:lnTo>
                  <a:pt x="40266" y="13045"/>
                </a:lnTo>
                <a:lnTo>
                  <a:pt x="89948" y="13045"/>
                </a:lnTo>
                <a:close/>
              </a:path>
            </a:pathLst>
          </a:custGeom>
          <a:solidFill>
            <a:srgbClr val="000054"/>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46" name="Shape 46"/>
          <p:cNvSpPr/>
          <p:nvPr/>
        </p:nvSpPr>
        <p:spPr>
          <a:xfrm>
            <a:off x="0" y="919203"/>
            <a:ext cx="1645172" cy="3314433"/>
          </a:xfrm>
          <a:custGeom>
            <a:avLst/>
            <a:gdLst/>
            <a:ahLst/>
            <a:cxnLst/>
            <a:rect l="0" t="0" r="0" b="0"/>
            <a:pathLst>
              <a:path w="120000" h="120000" extrusionOk="0">
                <a:moveTo>
                  <a:pt x="0" y="0"/>
                </a:moveTo>
                <a:lnTo>
                  <a:pt x="11438" y="286"/>
                </a:lnTo>
                <a:cubicBezTo>
                  <a:pt x="72415" y="3360"/>
                  <a:pt x="120000" y="28921"/>
                  <a:pt x="120000" y="60000"/>
                </a:cubicBezTo>
                <a:cubicBezTo>
                  <a:pt x="120000" y="91078"/>
                  <a:pt x="72415" y="116639"/>
                  <a:pt x="11438" y="119713"/>
                </a:cubicBezTo>
                <a:lnTo>
                  <a:pt x="0" y="120000"/>
                </a:lnTo>
                <a:close/>
              </a:path>
            </a:pathLst>
          </a:custGeom>
          <a:solidFill>
            <a:srgbClr val="E60028"/>
          </a:solidFill>
          <a:ln>
            <a:noFill/>
          </a:ln>
        </p:spPr>
        <p:txBody>
          <a:bodyPr lIns="91425" tIns="45700" rIns="91425" bIns="45700" anchor="t" anchorCtr="0">
            <a:noAutofit/>
          </a:bodyPr>
          <a:lstStyle/>
          <a:p>
            <a:pPr marL="0" marR="0" lvl="0" indent="0" algn="l" rtl="0">
              <a:spcBef>
                <a:spcPts val="0"/>
              </a:spcBef>
              <a:buNone/>
            </a:pPr>
            <a:endParaRPr sz="1800" dirty="0">
              <a:solidFill>
                <a:srgbClr val="E60028"/>
              </a:solidFill>
              <a:latin typeface="Calibri"/>
              <a:ea typeface="Calibri"/>
              <a:cs typeface="Calibri"/>
              <a:sym typeface="Calibri"/>
            </a:endParaRPr>
          </a:p>
        </p:txBody>
      </p:sp>
      <p:sp>
        <p:nvSpPr>
          <p:cNvPr id="47" name="Shape 47"/>
          <p:cNvSpPr txBox="1">
            <a:spLocks noGrp="1"/>
          </p:cNvSpPr>
          <p:nvPr>
            <p:ph type="dt" idx="10"/>
          </p:nvPr>
        </p:nvSpPr>
        <p:spPr>
          <a:xfrm>
            <a:off x="934720" y="5938853"/>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1D8BD707-D9CF-40AE-B4C6-C98DA3205C09}" type="datetimeFigureOut">
              <a:rPr lang="en-US" smtClean="0"/>
              <a:pPr/>
              <a:t>4/21/18</a:t>
            </a:fld>
            <a:endParaRPr lang="en-US"/>
          </a:p>
        </p:txBody>
      </p:sp>
      <p:sp>
        <p:nvSpPr>
          <p:cNvPr id="48" name="Shape 48"/>
          <p:cNvSpPr txBox="1">
            <a:spLocks noGrp="1"/>
          </p:cNvSpPr>
          <p:nvPr>
            <p:ph type="ftr" idx="11"/>
          </p:nvPr>
        </p:nvSpPr>
        <p:spPr>
          <a:xfrm>
            <a:off x="3124200" y="5938853"/>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49" name="Shape 49"/>
          <p:cNvSpPr txBox="1">
            <a:spLocks noGrp="1"/>
          </p:cNvSpPr>
          <p:nvPr>
            <p:ph type="ctrTitle"/>
          </p:nvPr>
        </p:nvSpPr>
        <p:spPr>
          <a:xfrm>
            <a:off x="685800" y="1556337"/>
            <a:ext cx="7324492" cy="1138970"/>
          </a:xfrm>
          <a:prstGeom prst="rect">
            <a:avLst/>
          </a:prstGeom>
          <a:noFill/>
          <a:ln>
            <a:noFill/>
          </a:ln>
        </p:spPr>
        <p:txBody>
          <a:bodyPr lIns="91425" tIns="91425" rIns="91425" bIns="91425" anchor="ctr" anchorCtr="0"/>
          <a:lstStyle>
            <a:lvl1pPr marL="0" marR="0" lvl="0" indent="0" algn="l" rtl="0">
              <a:spcBef>
                <a:spcPts val="0"/>
              </a:spcBef>
              <a:buClr>
                <a:srgbClr val="000054"/>
              </a:buClr>
              <a:buFont typeface="Arial"/>
              <a:buNone/>
              <a:defRPr sz="3400" b="1" i="0" u="none" strike="noStrike" cap="none">
                <a:solidFill>
                  <a:srgbClr val="00005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50" name="Shape 50"/>
          <p:cNvSpPr txBox="1">
            <a:spLocks noGrp="1"/>
          </p:cNvSpPr>
          <p:nvPr>
            <p:ph type="subTitle" idx="1"/>
          </p:nvPr>
        </p:nvSpPr>
        <p:spPr>
          <a:xfrm>
            <a:off x="685800" y="2695306"/>
            <a:ext cx="8235176" cy="1314449"/>
          </a:xfrm>
          <a:prstGeom prst="rect">
            <a:avLst/>
          </a:prstGeom>
          <a:noFill/>
          <a:ln>
            <a:noFill/>
          </a:ln>
        </p:spPr>
        <p:txBody>
          <a:bodyPr lIns="91425" tIns="91425" rIns="91425" bIns="91425" anchor="t" anchorCtr="0"/>
          <a:lstStyle>
            <a:lvl1pPr marL="0" marR="0" lvl="0" indent="0" algn="l" rtl="0">
              <a:spcBef>
                <a:spcPts val="360"/>
              </a:spcBef>
              <a:buClr>
                <a:srgbClr val="000054"/>
              </a:buClr>
              <a:buFont typeface="Arial"/>
              <a:buNone/>
              <a:defRPr sz="1800" b="0" i="0" u="none" strike="noStrike" cap="none">
                <a:solidFill>
                  <a:srgbClr val="000054"/>
                </a:solidFill>
                <a:latin typeface="Arial"/>
                <a:ea typeface="Arial"/>
                <a:cs typeface="Arial"/>
                <a:sym typeface="Arial"/>
              </a:defRPr>
            </a:lvl1pPr>
            <a:lvl2pPr marL="457200" marR="0" lvl="1"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2pPr>
            <a:lvl3pPr marL="914400" marR="0" lvl="2"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3pPr>
            <a:lvl4pPr marL="1371600" marR="0" lvl="3"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4pPr>
            <a:lvl5pPr marL="1828800" marR="0" lvl="4"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5pPr>
            <a:lvl6pPr marL="2286000" marR="0" lvl="5"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6pPr>
            <a:lvl7pPr marL="2743200" marR="0" lvl="6"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7pPr>
            <a:lvl8pPr marL="3200400" marR="0" lvl="7"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8pPr>
            <a:lvl9pPr marL="3657600" marR="0" lvl="8"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9pPr>
          </a:lstStyle>
          <a:p>
            <a:r>
              <a:rPr lang="en-US" smtClean="0"/>
              <a:t>Click to edit Master subtitle style</a:t>
            </a:r>
            <a:endParaRPr/>
          </a:p>
        </p:txBody>
      </p:sp>
      <p:pic>
        <p:nvPicPr>
          <p:cNvPr id="51" name="Shape 51"/>
          <p:cNvPicPr preferRelativeResize="0"/>
          <p:nvPr/>
        </p:nvPicPr>
        <p:blipFill rotWithShape="1">
          <a:blip r:embed="rId2">
            <a:alphaModFix/>
          </a:blip>
          <a:srcRect/>
          <a:stretch/>
        </p:blipFill>
        <p:spPr>
          <a:xfrm>
            <a:off x="7291017" y="4329266"/>
            <a:ext cx="1357692" cy="6081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52"/>
        <p:cNvGrpSpPr/>
        <p:nvPr/>
      </p:nvGrpSpPr>
      <p:grpSpPr>
        <a:xfrm>
          <a:off x="0" y="0"/>
          <a:ext cx="0" cy="0"/>
          <a:chOff x="0" y="0"/>
          <a:chExt cx="0" cy="0"/>
        </a:xfrm>
      </p:grpSpPr>
      <p:pic>
        <p:nvPicPr>
          <p:cNvPr id="53" name="Shape 53" descr="RMIT_DUO_RGB_flat_LR.jpg"/>
          <p:cNvPicPr preferRelativeResize="0"/>
          <p:nvPr/>
        </p:nvPicPr>
        <p:blipFill rotWithShape="1">
          <a:blip r:embed="rId2">
            <a:alphaModFix/>
          </a:blip>
          <a:srcRect r="-45833"/>
          <a:stretch/>
        </p:blipFill>
        <p:spPr>
          <a:xfrm>
            <a:off x="0" y="0"/>
            <a:ext cx="5399999" cy="4566886"/>
          </a:xfrm>
          <a:prstGeom prst="rect">
            <a:avLst/>
          </a:prstGeom>
          <a:noFill/>
          <a:ln>
            <a:noFill/>
          </a:ln>
        </p:spPr>
      </p:pic>
      <p:sp>
        <p:nvSpPr>
          <p:cNvPr id="54" name="Shape 54"/>
          <p:cNvSpPr/>
          <p:nvPr/>
        </p:nvSpPr>
        <p:spPr>
          <a:xfrm>
            <a:off x="0" y="0"/>
            <a:ext cx="9144000" cy="5143499"/>
          </a:xfrm>
          <a:custGeom>
            <a:avLst/>
            <a:gdLst/>
            <a:ahLst/>
            <a:cxnLst/>
            <a:rect l="0" t="0" r="0" b="0"/>
            <a:pathLst>
              <a:path w="120000" h="120000" extrusionOk="0">
                <a:moveTo>
                  <a:pt x="0" y="0"/>
                </a:moveTo>
                <a:lnTo>
                  <a:pt x="120000" y="0"/>
                </a:lnTo>
                <a:lnTo>
                  <a:pt x="120000" y="120000"/>
                </a:lnTo>
                <a:lnTo>
                  <a:pt x="0" y="120000"/>
                </a:lnTo>
                <a:lnTo>
                  <a:pt x="0" y="98772"/>
                </a:lnTo>
                <a:lnTo>
                  <a:pt x="2058" y="98587"/>
                </a:lnTo>
                <a:cubicBezTo>
                  <a:pt x="13028" y="96607"/>
                  <a:pt x="21590" y="80135"/>
                  <a:pt x="21590" y="60108"/>
                </a:cubicBezTo>
                <a:cubicBezTo>
                  <a:pt x="21590" y="40082"/>
                  <a:pt x="13028" y="23610"/>
                  <a:pt x="2058" y="21630"/>
                </a:cubicBezTo>
                <a:lnTo>
                  <a:pt x="0" y="21445"/>
                </a:lnTo>
                <a:close/>
              </a:path>
            </a:pathLst>
          </a:custGeom>
          <a:solidFill>
            <a:srgbClr val="0078FF"/>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55" name="Shape 55"/>
          <p:cNvSpPr txBox="1">
            <a:spLocks noGrp="1"/>
          </p:cNvSpPr>
          <p:nvPr>
            <p:ph type="dt" idx="10"/>
          </p:nvPr>
        </p:nvSpPr>
        <p:spPr>
          <a:xfrm>
            <a:off x="934720" y="5938853"/>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1D8BD707-D9CF-40AE-B4C6-C98DA3205C09}" type="datetimeFigureOut">
              <a:rPr lang="en-US" smtClean="0"/>
              <a:pPr/>
              <a:t>4/21/18</a:t>
            </a:fld>
            <a:endParaRPr lang="en-US"/>
          </a:p>
        </p:txBody>
      </p:sp>
      <p:sp>
        <p:nvSpPr>
          <p:cNvPr id="56" name="Shape 56"/>
          <p:cNvSpPr txBox="1">
            <a:spLocks noGrp="1"/>
          </p:cNvSpPr>
          <p:nvPr>
            <p:ph type="ftr" idx="11"/>
          </p:nvPr>
        </p:nvSpPr>
        <p:spPr>
          <a:xfrm>
            <a:off x="3124200" y="5938853"/>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57" name="Shape 57"/>
          <p:cNvSpPr txBox="1">
            <a:spLocks noGrp="1"/>
          </p:cNvSpPr>
          <p:nvPr>
            <p:ph type="ctrTitle"/>
          </p:nvPr>
        </p:nvSpPr>
        <p:spPr>
          <a:xfrm>
            <a:off x="673410" y="1556334"/>
            <a:ext cx="7497955" cy="1138971"/>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34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58" name="Shape 58"/>
          <p:cNvSpPr txBox="1">
            <a:spLocks noGrp="1"/>
          </p:cNvSpPr>
          <p:nvPr>
            <p:ph type="subTitle" idx="1"/>
          </p:nvPr>
        </p:nvSpPr>
        <p:spPr>
          <a:xfrm>
            <a:off x="673410" y="2695306"/>
            <a:ext cx="7497955" cy="1314449"/>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2pPr>
            <a:lvl3pPr marL="914400" marR="0" lvl="2"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3pPr>
            <a:lvl4pPr marL="1371600" marR="0" lvl="3"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4pPr>
            <a:lvl5pPr marL="1828800" marR="0" lvl="4"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5pPr>
            <a:lvl6pPr marL="2286000" marR="0" lvl="5"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6pPr>
            <a:lvl7pPr marL="2743200" marR="0" lvl="6"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7pPr>
            <a:lvl8pPr marL="3200400" marR="0" lvl="7"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8pPr>
            <a:lvl9pPr marL="3657600" marR="0" lvl="8"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9pPr>
          </a:lstStyle>
          <a:p>
            <a:r>
              <a:rPr lang="en-US" smtClean="0"/>
              <a:t>Click to edit Master subtitle style</a:t>
            </a:r>
            <a:endParaRPr/>
          </a:p>
        </p:txBody>
      </p:sp>
      <p:sp>
        <p:nvSpPr>
          <p:cNvPr id="59" name="Shape 59"/>
          <p:cNvSpPr/>
          <p:nvPr/>
        </p:nvSpPr>
        <p:spPr>
          <a:xfrm>
            <a:off x="7422507" y="927816"/>
            <a:ext cx="1721491" cy="3304785"/>
          </a:xfrm>
          <a:custGeom>
            <a:avLst/>
            <a:gdLst/>
            <a:ahLst/>
            <a:cxnLst/>
            <a:rect l="0" t="0" r="0" b="0"/>
            <a:pathLst>
              <a:path w="120000" h="120000" extrusionOk="0">
                <a:moveTo>
                  <a:pt x="89948" y="0"/>
                </a:moveTo>
                <a:lnTo>
                  <a:pt x="119999" y="0"/>
                </a:lnTo>
                <a:lnTo>
                  <a:pt x="119999" y="120000"/>
                </a:lnTo>
                <a:lnTo>
                  <a:pt x="89948" y="120000"/>
                </a:lnTo>
                <a:lnTo>
                  <a:pt x="89948" y="106516"/>
                </a:lnTo>
                <a:lnTo>
                  <a:pt x="40266" y="106516"/>
                </a:lnTo>
                <a:lnTo>
                  <a:pt x="40266" y="79117"/>
                </a:lnTo>
                <a:lnTo>
                  <a:pt x="0" y="79117"/>
                </a:lnTo>
                <a:lnTo>
                  <a:pt x="0" y="40575"/>
                </a:lnTo>
                <a:lnTo>
                  <a:pt x="40266" y="40575"/>
                </a:lnTo>
                <a:lnTo>
                  <a:pt x="40266" y="13045"/>
                </a:lnTo>
                <a:lnTo>
                  <a:pt x="89948" y="13045"/>
                </a:lnTo>
                <a:close/>
              </a:path>
            </a:pathLst>
          </a:custGeom>
          <a:solidFill>
            <a:srgbClr val="50D2FF"/>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pic>
        <p:nvPicPr>
          <p:cNvPr id="60" name="Shape 60"/>
          <p:cNvPicPr preferRelativeResize="0"/>
          <p:nvPr/>
        </p:nvPicPr>
        <p:blipFill rotWithShape="1">
          <a:blip r:embed="rId3">
            <a:alphaModFix/>
          </a:blip>
          <a:srcRect/>
          <a:stretch/>
        </p:blipFill>
        <p:spPr>
          <a:xfrm>
            <a:off x="7291017" y="4329266"/>
            <a:ext cx="1326396" cy="5941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_Title Slide">
    <p:spTree>
      <p:nvGrpSpPr>
        <p:cNvPr id="1" name="Shape 61"/>
        <p:cNvGrpSpPr/>
        <p:nvPr/>
      </p:nvGrpSpPr>
      <p:grpSpPr>
        <a:xfrm>
          <a:off x="0" y="0"/>
          <a:ext cx="0" cy="0"/>
          <a:chOff x="0" y="0"/>
          <a:chExt cx="0" cy="0"/>
        </a:xfrm>
      </p:grpSpPr>
      <p:pic>
        <p:nvPicPr>
          <p:cNvPr id="62" name="Shape 62"/>
          <p:cNvPicPr preferRelativeResize="0"/>
          <p:nvPr/>
        </p:nvPicPr>
        <p:blipFill rotWithShape="1">
          <a:blip r:embed="rId2">
            <a:alphaModFix/>
          </a:blip>
          <a:srcRect/>
          <a:stretch/>
        </p:blipFill>
        <p:spPr>
          <a:xfrm>
            <a:off x="0" y="485456"/>
            <a:ext cx="4686854" cy="3987421"/>
          </a:xfrm>
          <a:prstGeom prst="rect">
            <a:avLst/>
          </a:prstGeom>
          <a:noFill/>
          <a:ln>
            <a:noFill/>
          </a:ln>
        </p:spPr>
      </p:pic>
      <p:sp>
        <p:nvSpPr>
          <p:cNvPr id="63" name="Shape 63"/>
          <p:cNvSpPr/>
          <p:nvPr/>
        </p:nvSpPr>
        <p:spPr>
          <a:xfrm>
            <a:off x="0" y="0"/>
            <a:ext cx="9144000" cy="5143499"/>
          </a:xfrm>
          <a:custGeom>
            <a:avLst/>
            <a:gdLst/>
            <a:ahLst/>
            <a:cxnLst/>
            <a:rect l="0" t="0" r="0" b="0"/>
            <a:pathLst>
              <a:path w="120000" h="120000" extrusionOk="0">
                <a:moveTo>
                  <a:pt x="0" y="0"/>
                </a:moveTo>
                <a:lnTo>
                  <a:pt x="120000" y="0"/>
                </a:lnTo>
                <a:lnTo>
                  <a:pt x="120000" y="120000"/>
                </a:lnTo>
                <a:lnTo>
                  <a:pt x="0" y="120000"/>
                </a:lnTo>
                <a:lnTo>
                  <a:pt x="0" y="98772"/>
                </a:lnTo>
                <a:lnTo>
                  <a:pt x="2058" y="98587"/>
                </a:lnTo>
                <a:cubicBezTo>
                  <a:pt x="13028" y="96607"/>
                  <a:pt x="21590" y="80135"/>
                  <a:pt x="21590" y="60108"/>
                </a:cubicBezTo>
                <a:cubicBezTo>
                  <a:pt x="21590" y="40082"/>
                  <a:pt x="13028" y="23610"/>
                  <a:pt x="2058" y="21630"/>
                </a:cubicBezTo>
                <a:lnTo>
                  <a:pt x="0" y="21445"/>
                </a:lnTo>
                <a:close/>
              </a:path>
            </a:pathLst>
          </a:custGeom>
          <a:solidFill>
            <a:srgbClr val="E60028"/>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64" name="Shape 64"/>
          <p:cNvSpPr txBox="1">
            <a:spLocks noGrp="1"/>
          </p:cNvSpPr>
          <p:nvPr>
            <p:ph type="dt" idx="10"/>
          </p:nvPr>
        </p:nvSpPr>
        <p:spPr>
          <a:xfrm>
            <a:off x="934720" y="5938853"/>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1D8BD707-D9CF-40AE-B4C6-C98DA3205C09}" type="datetimeFigureOut">
              <a:rPr lang="en-US" smtClean="0"/>
              <a:pPr/>
              <a:t>4/21/18</a:t>
            </a:fld>
            <a:endParaRPr lang="en-US"/>
          </a:p>
        </p:txBody>
      </p:sp>
      <p:sp>
        <p:nvSpPr>
          <p:cNvPr id="65" name="Shape 65"/>
          <p:cNvSpPr txBox="1">
            <a:spLocks noGrp="1"/>
          </p:cNvSpPr>
          <p:nvPr>
            <p:ph type="ftr" idx="11"/>
          </p:nvPr>
        </p:nvSpPr>
        <p:spPr>
          <a:xfrm>
            <a:off x="3124200" y="5938853"/>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66" name="Shape 66"/>
          <p:cNvSpPr txBox="1">
            <a:spLocks noGrp="1"/>
          </p:cNvSpPr>
          <p:nvPr>
            <p:ph type="ctrTitle"/>
          </p:nvPr>
        </p:nvSpPr>
        <p:spPr>
          <a:xfrm>
            <a:off x="766335" y="1556336"/>
            <a:ext cx="7497955" cy="113897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34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67" name="Shape 67"/>
          <p:cNvSpPr txBox="1">
            <a:spLocks noGrp="1"/>
          </p:cNvSpPr>
          <p:nvPr>
            <p:ph type="subTitle" idx="1"/>
          </p:nvPr>
        </p:nvSpPr>
        <p:spPr>
          <a:xfrm>
            <a:off x="766335" y="2695306"/>
            <a:ext cx="7497955" cy="1314449"/>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2pPr>
            <a:lvl3pPr marL="914400" marR="0" lvl="2"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3pPr>
            <a:lvl4pPr marL="1371600" marR="0" lvl="3"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4pPr>
            <a:lvl5pPr marL="1828800" marR="0" lvl="4"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5pPr>
            <a:lvl6pPr marL="2286000" marR="0" lvl="5"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6pPr>
            <a:lvl7pPr marL="2743200" marR="0" lvl="6"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7pPr>
            <a:lvl8pPr marL="3200400" marR="0" lvl="7"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8pPr>
            <a:lvl9pPr marL="3657600" marR="0" lvl="8"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9pPr>
          </a:lstStyle>
          <a:p>
            <a:r>
              <a:rPr lang="en-US" smtClean="0"/>
              <a:t>Click to edit Master subtitle style</a:t>
            </a:r>
            <a:endParaRPr/>
          </a:p>
        </p:txBody>
      </p:sp>
      <p:sp>
        <p:nvSpPr>
          <p:cNvPr id="68" name="Shape 68"/>
          <p:cNvSpPr/>
          <p:nvPr/>
        </p:nvSpPr>
        <p:spPr>
          <a:xfrm>
            <a:off x="7422507" y="927816"/>
            <a:ext cx="1721491" cy="3304785"/>
          </a:xfrm>
          <a:custGeom>
            <a:avLst/>
            <a:gdLst/>
            <a:ahLst/>
            <a:cxnLst/>
            <a:rect l="0" t="0" r="0" b="0"/>
            <a:pathLst>
              <a:path w="120000" h="120000" extrusionOk="0">
                <a:moveTo>
                  <a:pt x="89948" y="0"/>
                </a:moveTo>
                <a:lnTo>
                  <a:pt x="119999" y="0"/>
                </a:lnTo>
                <a:lnTo>
                  <a:pt x="119999" y="120000"/>
                </a:lnTo>
                <a:lnTo>
                  <a:pt x="89948" y="120000"/>
                </a:lnTo>
                <a:lnTo>
                  <a:pt x="89948" y="106516"/>
                </a:lnTo>
                <a:lnTo>
                  <a:pt x="40266" y="106516"/>
                </a:lnTo>
                <a:lnTo>
                  <a:pt x="40266" y="79117"/>
                </a:lnTo>
                <a:lnTo>
                  <a:pt x="0" y="79117"/>
                </a:lnTo>
                <a:lnTo>
                  <a:pt x="0" y="40575"/>
                </a:lnTo>
                <a:lnTo>
                  <a:pt x="40266" y="40575"/>
                </a:lnTo>
                <a:lnTo>
                  <a:pt x="40266" y="13045"/>
                </a:lnTo>
                <a:lnTo>
                  <a:pt x="89948" y="13045"/>
                </a:lnTo>
                <a:close/>
              </a:path>
            </a:pathLst>
          </a:custGeom>
          <a:solidFill>
            <a:srgbClr val="7AE1AA"/>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pic>
        <p:nvPicPr>
          <p:cNvPr id="69" name="Shape 69"/>
          <p:cNvPicPr preferRelativeResize="0"/>
          <p:nvPr/>
        </p:nvPicPr>
        <p:blipFill rotWithShape="1">
          <a:blip r:embed="rId3">
            <a:alphaModFix/>
          </a:blip>
          <a:srcRect/>
          <a:stretch/>
        </p:blipFill>
        <p:spPr>
          <a:xfrm>
            <a:off x="7291017" y="4329266"/>
            <a:ext cx="1326396" cy="5941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a:stretch/>
        </p:blipFill>
        <p:spPr>
          <a:xfrm>
            <a:off x="0" y="902512"/>
            <a:ext cx="1654098" cy="3330090"/>
          </a:xfrm>
          <a:prstGeom prst="rect">
            <a:avLst/>
          </a:prstGeom>
          <a:noFill/>
          <a:ln>
            <a:noFill/>
          </a:ln>
        </p:spPr>
      </p:pic>
      <p:sp>
        <p:nvSpPr>
          <p:cNvPr id="72" name="Shape 72"/>
          <p:cNvSpPr/>
          <p:nvPr/>
        </p:nvSpPr>
        <p:spPr>
          <a:xfrm>
            <a:off x="0" y="0"/>
            <a:ext cx="9144000" cy="5143499"/>
          </a:xfrm>
          <a:custGeom>
            <a:avLst/>
            <a:gdLst/>
            <a:ahLst/>
            <a:cxnLst/>
            <a:rect l="0" t="0" r="0" b="0"/>
            <a:pathLst>
              <a:path w="120000" h="120000" extrusionOk="0">
                <a:moveTo>
                  <a:pt x="0" y="0"/>
                </a:moveTo>
                <a:lnTo>
                  <a:pt x="120000" y="0"/>
                </a:lnTo>
                <a:lnTo>
                  <a:pt x="120000" y="120000"/>
                </a:lnTo>
                <a:lnTo>
                  <a:pt x="0" y="120000"/>
                </a:lnTo>
                <a:lnTo>
                  <a:pt x="0" y="98772"/>
                </a:lnTo>
                <a:lnTo>
                  <a:pt x="2058" y="98587"/>
                </a:lnTo>
                <a:cubicBezTo>
                  <a:pt x="13028" y="96607"/>
                  <a:pt x="21590" y="80135"/>
                  <a:pt x="21590" y="60108"/>
                </a:cubicBezTo>
                <a:cubicBezTo>
                  <a:pt x="21590" y="40082"/>
                  <a:pt x="13028" y="23610"/>
                  <a:pt x="2058" y="21630"/>
                </a:cubicBezTo>
                <a:lnTo>
                  <a:pt x="0" y="21445"/>
                </a:lnTo>
                <a:close/>
              </a:path>
            </a:pathLst>
          </a:custGeom>
          <a:solidFill>
            <a:srgbClr val="000054"/>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73" name="Shape 73"/>
          <p:cNvSpPr txBox="1">
            <a:spLocks noGrp="1"/>
          </p:cNvSpPr>
          <p:nvPr>
            <p:ph type="dt" idx="10"/>
          </p:nvPr>
        </p:nvSpPr>
        <p:spPr>
          <a:xfrm>
            <a:off x="934720" y="5938853"/>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fld id="{1D8BD707-D9CF-40AE-B4C6-C98DA3205C09}" type="datetimeFigureOut">
              <a:rPr lang="en-US" smtClean="0"/>
              <a:pPr/>
              <a:t>4/21/18</a:t>
            </a:fld>
            <a:endParaRPr lang="en-US"/>
          </a:p>
        </p:txBody>
      </p:sp>
      <p:sp>
        <p:nvSpPr>
          <p:cNvPr id="74" name="Shape 74"/>
          <p:cNvSpPr txBox="1">
            <a:spLocks noGrp="1"/>
          </p:cNvSpPr>
          <p:nvPr>
            <p:ph type="ftr" idx="11"/>
          </p:nvPr>
        </p:nvSpPr>
        <p:spPr>
          <a:xfrm>
            <a:off x="3124200" y="5938853"/>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lang="en-US"/>
          </a:p>
        </p:txBody>
      </p:sp>
      <p:sp>
        <p:nvSpPr>
          <p:cNvPr id="75" name="Shape 75"/>
          <p:cNvSpPr txBox="1">
            <a:spLocks noGrp="1"/>
          </p:cNvSpPr>
          <p:nvPr>
            <p:ph type="ctrTitle"/>
          </p:nvPr>
        </p:nvSpPr>
        <p:spPr>
          <a:xfrm>
            <a:off x="766335" y="1556336"/>
            <a:ext cx="7497955" cy="113897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34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76" name="Shape 76"/>
          <p:cNvSpPr txBox="1">
            <a:spLocks noGrp="1"/>
          </p:cNvSpPr>
          <p:nvPr>
            <p:ph type="subTitle" idx="1"/>
          </p:nvPr>
        </p:nvSpPr>
        <p:spPr>
          <a:xfrm>
            <a:off x="766335" y="2695306"/>
            <a:ext cx="7497955" cy="1314449"/>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2pPr>
            <a:lvl3pPr marL="914400" marR="0" lvl="2"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3pPr>
            <a:lvl4pPr marL="1371600" marR="0" lvl="3"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4pPr>
            <a:lvl5pPr marL="1828800" marR="0" lvl="4"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5pPr>
            <a:lvl6pPr marL="2286000" marR="0" lvl="5"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6pPr>
            <a:lvl7pPr marL="2743200" marR="0" lvl="6"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7pPr>
            <a:lvl8pPr marL="3200400" marR="0" lvl="7"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8pPr>
            <a:lvl9pPr marL="3657600" marR="0" lvl="8"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9pPr>
          </a:lstStyle>
          <a:p>
            <a:r>
              <a:rPr lang="en-US" smtClean="0"/>
              <a:t>Click to edit Master subtitle style</a:t>
            </a:r>
            <a:endParaRPr/>
          </a:p>
        </p:txBody>
      </p:sp>
      <p:sp>
        <p:nvSpPr>
          <p:cNvPr id="77" name="Shape 77"/>
          <p:cNvSpPr/>
          <p:nvPr/>
        </p:nvSpPr>
        <p:spPr>
          <a:xfrm>
            <a:off x="7422507" y="927816"/>
            <a:ext cx="1721491" cy="3304785"/>
          </a:xfrm>
          <a:custGeom>
            <a:avLst/>
            <a:gdLst/>
            <a:ahLst/>
            <a:cxnLst/>
            <a:rect l="0" t="0" r="0" b="0"/>
            <a:pathLst>
              <a:path w="120000" h="120000" extrusionOk="0">
                <a:moveTo>
                  <a:pt x="89948" y="0"/>
                </a:moveTo>
                <a:lnTo>
                  <a:pt x="119999" y="0"/>
                </a:lnTo>
                <a:lnTo>
                  <a:pt x="119999" y="120000"/>
                </a:lnTo>
                <a:lnTo>
                  <a:pt x="89948" y="120000"/>
                </a:lnTo>
                <a:lnTo>
                  <a:pt x="89948" y="106516"/>
                </a:lnTo>
                <a:lnTo>
                  <a:pt x="40266" y="106516"/>
                </a:lnTo>
                <a:lnTo>
                  <a:pt x="40266" y="79117"/>
                </a:lnTo>
                <a:lnTo>
                  <a:pt x="0" y="79117"/>
                </a:lnTo>
                <a:lnTo>
                  <a:pt x="0" y="40575"/>
                </a:lnTo>
                <a:lnTo>
                  <a:pt x="40266" y="40575"/>
                </a:lnTo>
                <a:lnTo>
                  <a:pt x="40266" y="13045"/>
                </a:lnTo>
                <a:lnTo>
                  <a:pt x="89948" y="13045"/>
                </a:lnTo>
                <a:close/>
              </a:path>
            </a:pathLst>
          </a:custGeom>
          <a:solidFill>
            <a:srgbClr val="EEDC00"/>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pic>
        <p:nvPicPr>
          <p:cNvPr id="78" name="Shape 78"/>
          <p:cNvPicPr preferRelativeResize="0"/>
          <p:nvPr/>
        </p:nvPicPr>
        <p:blipFill rotWithShape="1">
          <a:blip r:embed="rId3">
            <a:alphaModFix/>
          </a:blip>
          <a:srcRect/>
          <a:stretch/>
        </p:blipFill>
        <p:spPr>
          <a:xfrm>
            <a:off x="7291017" y="4329266"/>
            <a:ext cx="1326396" cy="594137"/>
          </a:xfrm>
          <a:prstGeom prst="rect">
            <a:avLst/>
          </a:prstGeom>
          <a:noFill/>
          <a:ln>
            <a:noFill/>
          </a:ln>
        </p:spPr>
      </p:pic>
      <p:sp>
        <p:nvSpPr>
          <p:cNvPr id="79" name="Shape 79"/>
          <p:cNvSpPr txBox="1"/>
          <p:nvPr/>
        </p:nvSpPr>
        <p:spPr>
          <a:xfrm>
            <a:off x="-421268" y="27878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80"/>
        <p:cNvGrpSpPr/>
        <p:nvPr/>
      </p:nvGrpSpPr>
      <p:grpSpPr>
        <a:xfrm>
          <a:off x="0" y="0"/>
          <a:ext cx="0" cy="0"/>
          <a:chOff x="0" y="0"/>
          <a:chExt cx="0" cy="0"/>
        </a:xfrm>
      </p:grpSpPr>
      <p:sp>
        <p:nvSpPr>
          <p:cNvPr id="81" name="Shape 81"/>
          <p:cNvSpPr/>
          <p:nvPr/>
        </p:nvSpPr>
        <p:spPr>
          <a:xfrm>
            <a:off x="0" y="0"/>
            <a:ext cx="9144000" cy="5143499"/>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pic>
        <p:nvPicPr>
          <p:cNvPr id="82" name="Shape 82"/>
          <p:cNvPicPr preferRelativeResize="0"/>
          <p:nvPr/>
        </p:nvPicPr>
        <p:blipFill rotWithShape="1">
          <a:blip r:embed="rId2">
            <a:alphaModFix/>
          </a:blip>
          <a:srcRect/>
          <a:stretch/>
        </p:blipFill>
        <p:spPr>
          <a:xfrm>
            <a:off x="582331" y="4329266"/>
            <a:ext cx="1326396" cy="594137"/>
          </a:xfrm>
          <a:prstGeom prst="rect">
            <a:avLst/>
          </a:prstGeom>
          <a:noFill/>
          <a:ln>
            <a:noFill/>
          </a:ln>
        </p:spPr>
      </p:pic>
      <p:sp>
        <p:nvSpPr>
          <p:cNvPr id="83" name="Shape 83"/>
          <p:cNvSpPr/>
          <p:nvPr/>
        </p:nvSpPr>
        <p:spPr>
          <a:xfrm rot="-5400000" flipH="1">
            <a:off x="7069086" y="3262756"/>
            <a:ext cx="1288305" cy="2473188"/>
          </a:xfrm>
          <a:custGeom>
            <a:avLst/>
            <a:gdLst/>
            <a:ahLst/>
            <a:cxnLst/>
            <a:rect l="0" t="0" r="0" b="0"/>
            <a:pathLst>
              <a:path w="120000" h="120000" extrusionOk="0">
                <a:moveTo>
                  <a:pt x="89948" y="0"/>
                </a:moveTo>
                <a:lnTo>
                  <a:pt x="119999" y="0"/>
                </a:lnTo>
                <a:lnTo>
                  <a:pt x="119999" y="120000"/>
                </a:lnTo>
                <a:lnTo>
                  <a:pt x="89948" y="120000"/>
                </a:lnTo>
                <a:lnTo>
                  <a:pt x="89948" y="106516"/>
                </a:lnTo>
                <a:lnTo>
                  <a:pt x="40266" y="106516"/>
                </a:lnTo>
                <a:lnTo>
                  <a:pt x="40266" y="79117"/>
                </a:lnTo>
                <a:lnTo>
                  <a:pt x="0" y="79117"/>
                </a:lnTo>
                <a:lnTo>
                  <a:pt x="0" y="40575"/>
                </a:lnTo>
                <a:lnTo>
                  <a:pt x="40266" y="40575"/>
                </a:lnTo>
                <a:lnTo>
                  <a:pt x="40266" y="13045"/>
                </a:lnTo>
                <a:lnTo>
                  <a:pt x="89948" y="13045"/>
                </a:lnTo>
                <a:close/>
              </a:path>
            </a:pathLst>
          </a:custGeom>
          <a:solidFill>
            <a:srgbClr val="E60028"/>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84" name="Shape 84"/>
          <p:cNvSpPr/>
          <p:nvPr/>
        </p:nvSpPr>
        <p:spPr>
          <a:xfrm rot="-5400000" flipH="1">
            <a:off x="7101251" y="-624605"/>
            <a:ext cx="1231190" cy="2480408"/>
          </a:xfrm>
          <a:custGeom>
            <a:avLst/>
            <a:gdLst/>
            <a:ahLst/>
            <a:cxnLst/>
            <a:rect l="0" t="0" r="0" b="0"/>
            <a:pathLst>
              <a:path w="120000" h="120000" extrusionOk="0">
                <a:moveTo>
                  <a:pt x="0" y="0"/>
                </a:moveTo>
                <a:lnTo>
                  <a:pt x="11438" y="286"/>
                </a:lnTo>
                <a:cubicBezTo>
                  <a:pt x="72415" y="3360"/>
                  <a:pt x="120000" y="28921"/>
                  <a:pt x="120000" y="60000"/>
                </a:cubicBezTo>
                <a:cubicBezTo>
                  <a:pt x="120000" y="91078"/>
                  <a:pt x="72415" y="116639"/>
                  <a:pt x="11438" y="119713"/>
                </a:cubicBezTo>
                <a:lnTo>
                  <a:pt x="0" y="120000"/>
                </a:lnTo>
                <a:close/>
              </a:path>
            </a:pathLst>
          </a:custGeom>
          <a:solidFill>
            <a:srgbClr val="7AE1AA"/>
          </a:solidFill>
          <a:ln>
            <a:noFill/>
          </a:ln>
        </p:spPr>
        <p:txBody>
          <a:bodyPr lIns="91425" tIns="45700" rIns="91425" bIns="45700" anchor="t" anchorCtr="0">
            <a:noAutofit/>
          </a:bodyPr>
          <a:lstStyle/>
          <a:p>
            <a:pPr marL="0" marR="0" lvl="0" indent="0" algn="l" rtl="0">
              <a:spcBef>
                <a:spcPts val="0"/>
              </a:spcBef>
              <a:buNone/>
            </a:pPr>
            <a:endParaRPr sz="1800" dirty="0">
              <a:solidFill>
                <a:schemeClr val="lt1"/>
              </a:solidFill>
              <a:latin typeface="Calibri"/>
              <a:ea typeface="Calibri"/>
              <a:cs typeface="Calibri"/>
              <a:sym typeface="Calibri"/>
            </a:endParaRPr>
          </a:p>
        </p:txBody>
      </p:sp>
      <p:sp>
        <p:nvSpPr>
          <p:cNvPr id="85" name="Shape 85"/>
          <p:cNvSpPr txBox="1">
            <a:spLocks noGrp="1"/>
          </p:cNvSpPr>
          <p:nvPr>
            <p:ph type="ctrTitle"/>
          </p:nvPr>
        </p:nvSpPr>
        <p:spPr>
          <a:xfrm>
            <a:off x="685800" y="1158488"/>
            <a:ext cx="7497955" cy="1856328"/>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34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86" name="Shape 86"/>
          <p:cNvSpPr txBox="1">
            <a:spLocks noGrp="1"/>
          </p:cNvSpPr>
          <p:nvPr>
            <p:ph type="subTitle" idx="1"/>
          </p:nvPr>
        </p:nvSpPr>
        <p:spPr>
          <a:xfrm>
            <a:off x="696331" y="3014816"/>
            <a:ext cx="7497955" cy="1314449"/>
          </a:xfrm>
          <a:prstGeom prst="rect">
            <a:avLst/>
          </a:prstGeom>
          <a:noFill/>
          <a:ln>
            <a:noFill/>
          </a:ln>
        </p:spPr>
        <p:txBody>
          <a:bodyPr lIns="91425" tIns="91425" rIns="91425" bIns="91425" anchor="t" anchorCtr="0"/>
          <a:lstStyle>
            <a:lvl1pPr marL="0" marR="0" lvl="0" indent="0" algn="l" rtl="0">
              <a:spcBef>
                <a:spcPts val="360"/>
              </a:spcBef>
              <a:buClr>
                <a:schemeClr val="lt1"/>
              </a:buClr>
              <a:buFont typeface="Arial"/>
              <a:buNone/>
              <a:defRPr sz="1800" b="0" i="0" u="none" strike="noStrike" cap="none">
                <a:solidFill>
                  <a:schemeClr val="lt1"/>
                </a:solidFill>
                <a:latin typeface="Arial"/>
                <a:ea typeface="Arial"/>
                <a:cs typeface="Arial"/>
                <a:sym typeface="Arial"/>
              </a:defRPr>
            </a:lvl1pPr>
            <a:lvl2pPr marL="457200" marR="0" lvl="1"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2pPr>
            <a:lvl3pPr marL="914400" marR="0" lvl="2"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3pPr>
            <a:lvl4pPr marL="1371600" marR="0" lvl="3"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4pPr>
            <a:lvl5pPr marL="1828800" marR="0" lvl="4"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5pPr>
            <a:lvl6pPr marL="2286000" marR="0" lvl="5"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6pPr>
            <a:lvl7pPr marL="2743200" marR="0" lvl="6"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7pPr>
            <a:lvl8pPr marL="3200400" marR="0" lvl="7"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8pPr>
            <a:lvl9pPr marL="3657600" marR="0" lvl="8"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9pPr>
          </a:lstStyle>
          <a:p>
            <a:r>
              <a:rPr lang="en-US" smtClean="0"/>
              <a:t>Click to edit Master subtitle style</a:t>
            </a:r>
            <a:endParaRPr/>
          </a:p>
        </p:txBody>
      </p:sp>
      <p:sp>
        <p:nvSpPr>
          <p:cNvPr id="87" name="Shape 87"/>
          <p:cNvSpPr txBox="1"/>
          <p:nvPr/>
        </p:nvSpPr>
        <p:spPr>
          <a:xfrm>
            <a:off x="-421268" y="27878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88" name="Shape 88"/>
          <p:cNvSpPr/>
          <p:nvPr/>
        </p:nvSpPr>
        <p:spPr>
          <a:xfrm>
            <a:off x="4432760" y="4911571"/>
            <a:ext cx="278705"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600">
                <a:solidFill>
                  <a:srgbClr val="FFFFFF"/>
                </a:solidFill>
                <a:latin typeface="Arial"/>
                <a:ea typeface="Arial"/>
                <a:cs typeface="Arial"/>
                <a:sym typeface="Arial"/>
              </a:rPr>
              <a:t>‹#›</a:t>
            </a:fld>
            <a:endParaRPr lang="en-US" sz="600" dirty="0">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89"/>
        <p:cNvGrpSpPr/>
        <p:nvPr/>
      </p:nvGrpSpPr>
      <p:grpSpPr>
        <a:xfrm>
          <a:off x="0" y="0"/>
          <a:ext cx="0" cy="0"/>
          <a:chOff x="0" y="0"/>
          <a:chExt cx="0" cy="0"/>
        </a:xfrm>
      </p:grpSpPr>
      <p:sp>
        <p:nvSpPr>
          <p:cNvPr id="90" name="Shape 90"/>
          <p:cNvSpPr/>
          <p:nvPr/>
        </p:nvSpPr>
        <p:spPr>
          <a:xfrm>
            <a:off x="0" y="0"/>
            <a:ext cx="9144000" cy="5143499"/>
          </a:xfrm>
          <a:prstGeom prst="rect">
            <a:avLst/>
          </a:prstGeom>
          <a:solidFill>
            <a:srgbClr val="50D2FF"/>
          </a:solidFill>
          <a:ln>
            <a:noFill/>
          </a:ln>
        </p:spPr>
        <p:txBody>
          <a:bodyPr lIns="91425" tIns="45700" rIns="91425" bIns="45700" anchor="ctr" anchorCtr="0">
            <a:noAutofit/>
          </a:bodyPr>
          <a:lstStyle/>
          <a:p>
            <a:pPr marL="0" marR="0" lvl="0" indent="0" algn="ctr" rtl="0">
              <a:spcBef>
                <a:spcPts val="0"/>
              </a:spcBef>
              <a:buNone/>
            </a:pPr>
            <a:endParaRPr sz="1800" dirty="0">
              <a:solidFill>
                <a:srgbClr val="00AAFF"/>
              </a:solidFill>
              <a:latin typeface="Calibri"/>
              <a:ea typeface="Calibri"/>
              <a:cs typeface="Calibri"/>
              <a:sym typeface="Calibri"/>
            </a:endParaRPr>
          </a:p>
        </p:txBody>
      </p:sp>
      <p:sp>
        <p:nvSpPr>
          <p:cNvPr id="91" name="Shape 91"/>
          <p:cNvSpPr/>
          <p:nvPr/>
        </p:nvSpPr>
        <p:spPr>
          <a:xfrm rot="-5400000" flipH="1">
            <a:off x="7069086" y="3262756"/>
            <a:ext cx="1288305" cy="2473188"/>
          </a:xfrm>
          <a:custGeom>
            <a:avLst/>
            <a:gdLst/>
            <a:ahLst/>
            <a:cxnLst/>
            <a:rect l="0" t="0" r="0" b="0"/>
            <a:pathLst>
              <a:path w="120000" h="120000" extrusionOk="0">
                <a:moveTo>
                  <a:pt x="89948" y="0"/>
                </a:moveTo>
                <a:lnTo>
                  <a:pt x="119999" y="0"/>
                </a:lnTo>
                <a:lnTo>
                  <a:pt x="119999" y="120000"/>
                </a:lnTo>
                <a:lnTo>
                  <a:pt x="89948" y="120000"/>
                </a:lnTo>
                <a:lnTo>
                  <a:pt x="89948" y="106516"/>
                </a:lnTo>
                <a:lnTo>
                  <a:pt x="40266" y="106516"/>
                </a:lnTo>
                <a:lnTo>
                  <a:pt x="40266" y="79117"/>
                </a:lnTo>
                <a:lnTo>
                  <a:pt x="0" y="79117"/>
                </a:lnTo>
                <a:lnTo>
                  <a:pt x="0" y="40575"/>
                </a:lnTo>
                <a:lnTo>
                  <a:pt x="40266" y="40575"/>
                </a:lnTo>
                <a:lnTo>
                  <a:pt x="40266" y="13045"/>
                </a:lnTo>
                <a:lnTo>
                  <a:pt x="89948" y="13045"/>
                </a:lnTo>
                <a:close/>
              </a:path>
            </a:pathLst>
          </a:custGeom>
          <a:solidFill>
            <a:srgbClr val="E60028"/>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92" name="Shape 92"/>
          <p:cNvSpPr/>
          <p:nvPr/>
        </p:nvSpPr>
        <p:spPr>
          <a:xfrm rot="-5400000" flipH="1">
            <a:off x="7101251" y="-624605"/>
            <a:ext cx="1231190" cy="2480408"/>
          </a:xfrm>
          <a:custGeom>
            <a:avLst/>
            <a:gdLst/>
            <a:ahLst/>
            <a:cxnLst/>
            <a:rect l="0" t="0" r="0" b="0"/>
            <a:pathLst>
              <a:path w="120000" h="120000" extrusionOk="0">
                <a:moveTo>
                  <a:pt x="0" y="0"/>
                </a:moveTo>
                <a:lnTo>
                  <a:pt x="11438" y="286"/>
                </a:lnTo>
                <a:cubicBezTo>
                  <a:pt x="72415" y="3360"/>
                  <a:pt x="120000" y="28921"/>
                  <a:pt x="120000" y="60000"/>
                </a:cubicBezTo>
                <a:cubicBezTo>
                  <a:pt x="120000" y="91078"/>
                  <a:pt x="72415" y="116639"/>
                  <a:pt x="11438" y="119713"/>
                </a:cubicBezTo>
                <a:lnTo>
                  <a:pt x="0" y="120000"/>
                </a:lnTo>
                <a:close/>
              </a:path>
            </a:pathLst>
          </a:custGeom>
          <a:solidFill>
            <a:srgbClr val="0078FF"/>
          </a:solidFill>
          <a:ln>
            <a:noFill/>
          </a:ln>
        </p:spPr>
        <p:txBody>
          <a:bodyPr lIns="91425" tIns="45700" rIns="91425" bIns="45700" anchor="t" anchorCtr="0">
            <a:noAutofit/>
          </a:bodyPr>
          <a:lstStyle/>
          <a:p>
            <a:pPr marL="0" marR="0" lvl="0" indent="0" algn="l" rtl="0">
              <a:spcBef>
                <a:spcPts val="0"/>
              </a:spcBef>
              <a:buNone/>
            </a:pPr>
            <a:endParaRPr sz="1800" dirty="0">
              <a:solidFill>
                <a:schemeClr val="lt1"/>
              </a:solidFill>
              <a:latin typeface="Calibri"/>
              <a:ea typeface="Calibri"/>
              <a:cs typeface="Calibri"/>
              <a:sym typeface="Calibri"/>
            </a:endParaRPr>
          </a:p>
        </p:txBody>
      </p:sp>
      <p:sp>
        <p:nvSpPr>
          <p:cNvPr id="93" name="Shape 93"/>
          <p:cNvSpPr txBox="1">
            <a:spLocks noGrp="1"/>
          </p:cNvSpPr>
          <p:nvPr>
            <p:ph type="ctrTitle"/>
          </p:nvPr>
        </p:nvSpPr>
        <p:spPr>
          <a:xfrm>
            <a:off x="685800" y="1158488"/>
            <a:ext cx="7497955" cy="185632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54"/>
              </a:buClr>
              <a:buFont typeface="Arial"/>
              <a:buNone/>
              <a:defRPr sz="3400" b="1" i="0" u="none" strike="noStrike" cap="none">
                <a:solidFill>
                  <a:srgbClr val="00005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94" name="Shape 94"/>
          <p:cNvSpPr txBox="1">
            <a:spLocks noGrp="1"/>
          </p:cNvSpPr>
          <p:nvPr>
            <p:ph type="subTitle" idx="1"/>
          </p:nvPr>
        </p:nvSpPr>
        <p:spPr>
          <a:xfrm>
            <a:off x="685800" y="3014816"/>
            <a:ext cx="7497955" cy="1072838"/>
          </a:xfrm>
          <a:prstGeom prst="rect">
            <a:avLst/>
          </a:prstGeom>
          <a:noFill/>
          <a:ln>
            <a:noFill/>
          </a:ln>
        </p:spPr>
        <p:txBody>
          <a:bodyPr lIns="91425" tIns="91425" rIns="91425" bIns="91425" anchor="t" anchorCtr="0"/>
          <a:lstStyle>
            <a:lvl1pPr marL="0" marR="0" lvl="0" indent="0" algn="l" rtl="0">
              <a:spcBef>
                <a:spcPts val="360"/>
              </a:spcBef>
              <a:buClr>
                <a:srgbClr val="000054"/>
              </a:buClr>
              <a:buFont typeface="Arial"/>
              <a:buNone/>
              <a:defRPr sz="1800" b="0" i="0" u="none" strike="noStrike" cap="none">
                <a:solidFill>
                  <a:srgbClr val="000054"/>
                </a:solidFill>
                <a:latin typeface="Arial"/>
                <a:ea typeface="Arial"/>
                <a:cs typeface="Arial"/>
                <a:sym typeface="Arial"/>
              </a:defRPr>
            </a:lvl1pPr>
            <a:lvl2pPr marL="457200" marR="0" lvl="1"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2pPr>
            <a:lvl3pPr marL="914400" marR="0" lvl="2"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3pPr>
            <a:lvl4pPr marL="1371600" marR="0" lvl="3"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4pPr>
            <a:lvl5pPr marL="1828800" marR="0" lvl="4" indent="0" algn="ctr" rtl="0">
              <a:spcBef>
                <a:spcPts val="280"/>
              </a:spcBef>
              <a:buClr>
                <a:srgbClr val="888897"/>
              </a:buClr>
              <a:buFont typeface="Arial"/>
              <a:buNone/>
              <a:defRPr sz="1400" b="0" i="0" u="none" strike="noStrike" cap="none">
                <a:solidFill>
                  <a:srgbClr val="888897"/>
                </a:solidFill>
                <a:latin typeface="Arial"/>
                <a:ea typeface="Arial"/>
                <a:cs typeface="Arial"/>
                <a:sym typeface="Arial"/>
              </a:defRPr>
            </a:lvl5pPr>
            <a:lvl6pPr marL="2286000" marR="0" lvl="5"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6pPr>
            <a:lvl7pPr marL="2743200" marR="0" lvl="6"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7pPr>
            <a:lvl8pPr marL="3200400" marR="0" lvl="7"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8pPr>
            <a:lvl9pPr marL="3657600" marR="0" lvl="8" indent="0" algn="ctr" rtl="0">
              <a:spcBef>
                <a:spcPts val="400"/>
              </a:spcBef>
              <a:buClr>
                <a:srgbClr val="888897"/>
              </a:buClr>
              <a:buFont typeface="Arial"/>
              <a:buNone/>
              <a:defRPr sz="2000" b="0" i="0" u="none" strike="noStrike" cap="none">
                <a:solidFill>
                  <a:srgbClr val="888897"/>
                </a:solidFill>
                <a:latin typeface="Calibri"/>
                <a:ea typeface="Calibri"/>
                <a:cs typeface="Calibri"/>
                <a:sym typeface="Calibri"/>
              </a:defRPr>
            </a:lvl9pPr>
          </a:lstStyle>
          <a:p>
            <a:r>
              <a:rPr lang="en-US" smtClean="0"/>
              <a:t>Click to edit Master subtitle style</a:t>
            </a:r>
            <a:endParaRPr/>
          </a:p>
        </p:txBody>
      </p:sp>
      <p:sp>
        <p:nvSpPr>
          <p:cNvPr id="95" name="Shape 95"/>
          <p:cNvSpPr txBox="1"/>
          <p:nvPr/>
        </p:nvSpPr>
        <p:spPr>
          <a:xfrm>
            <a:off x="-421268" y="27878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dirty="0">
              <a:solidFill>
                <a:schemeClr val="dk1"/>
              </a:solidFill>
              <a:latin typeface="Calibri"/>
              <a:ea typeface="Calibri"/>
              <a:cs typeface="Calibri"/>
              <a:sym typeface="Calibri"/>
            </a:endParaRPr>
          </a:p>
        </p:txBody>
      </p:sp>
      <p:pic>
        <p:nvPicPr>
          <p:cNvPr id="96" name="Shape 96"/>
          <p:cNvPicPr preferRelativeResize="0"/>
          <p:nvPr/>
        </p:nvPicPr>
        <p:blipFill rotWithShape="1">
          <a:blip r:embed="rId2">
            <a:alphaModFix/>
          </a:blip>
          <a:srcRect/>
          <a:stretch/>
        </p:blipFill>
        <p:spPr>
          <a:xfrm>
            <a:off x="582331" y="4329266"/>
            <a:ext cx="1326396" cy="594137"/>
          </a:xfrm>
          <a:prstGeom prst="rect">
            <a:avLst/>
          </a:prstGeom>
          <a:noFill/>
          <a:ln>
            <a:noFill/>
          </a:ln>
        </p:spPr>
      </p:pic>
      <p:sp>
        <p:nvSpPr>
          <p:cNvPr id="97" name="Shape 97"/>
          <p:cNvSpPr/>
          <p:nvPr/>
        </p:nvSpPr>
        <p:spPr>
          <a:xfrm>
            <a:off x="4432760" y="4911571"/>
            <a:ext cx="278705"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600">
                <a:solidFill>
                  <a:srgbClr val="000000"/>
                </a:solidFill>
                <a:latin typeface="Arial"/>
                <a:ea typeface="Arial"/>
                <a:cs typeface="Arial"/>
                <a:sym typeface="Arial"/>
              </a:rPr>
              <a:t>‹#›</a:t>
            </a:fld>
            <a:endParaRPr lang="en-US" sz="600" dirty="0">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9">
            <a:alphaModFix/>
          </a:blip>
          <a:srcRect/>
          <a:stretch/>
        </p:blipFill>
        <p:spPr>
          <a:xfrm>
            <a:off x="353112" y="4329266"/>
            <a:ext cx="1357692" cy="608154"/>
          </a:xfrm>
          <a:prstGeom prst="rect">
            <a:avLst/>
          </a:prstGeom>
          <a:noFill/>
          <a:ln>
            <a:noFill/>
          </a:ln>
        </p:spPr>
      </p:pic>
      <p:sp>
        <p:nvSpPr>
          <p:cNvPr id="11" name="Shape 11"/>
          <p:cNvSpPr txBox="1">
            <a:spLocks noGrp="1"/>
          </p:cNvSpPr>
          <p:nvPr>
            <p:ph type="title"/>
          </p:nvPr>
        </p:nvSpPr>
        <p:spPr>
          <a:xfrm>
            <a:off x="457200" y="107531"/>
            <a:ext cx="7082262" cy="1111884"/>
          </a:xfrm>
          <a:prstGeom prst="rect">
            <a:avLst/>
          </a:prstGeom>
          <a:noFill/>
          <a:ln>
            <a:noFill/>
          </a:ln>
        </p:spPr>
        <p:txBody>
          <a:bodyPr lIns="91425" tIns="91425" rIns="91425" bIns="91425" anchor="ctr" anchorCtr="0"/>
          <a:lstStyle>
            <a:lvl1pPr marL="0" marR="0" lvl="0" indent="0" algn="l" rtl="0">
              <a:spcBef>
                <a:spcPts val="0"/>
              </a:spcBef>
              <a:buClr>
                <a:srgbClr val="000054"/>
              </a:buClr>
              <a:buFont typeface="Arial"/>
              <a:buNone/>
              <a:defRPr sz="3200" b="1" i="0" u="none" strike="noStrike" cap="none">
                <a:solidFill>
                  <a:srgbClr val="00005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2069171"/>
            <a:ext cx="8229600" cy="2281849"/>
          </a:xfrm>
          <a:prstGeom prst="rect">
            <a:avLst/>
          </a:prstGeom>
          <a:noFill/>
          <a:ln>
            <a:noFill/>
          </a:ln>
        </p:spPr>
        <p:txBody>
          <a:bodyPr lIns="91425" tIns="91425" rIns="91425" bIns="91425" anchor="t" anchorCtr="0"/>
          <a:lstStyle>
            <a:lvl1pPr marL="342900" marR="0" lvl="0" indent="-2286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9685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2pPr>
            <a:lvl3pPr marL="1143000" marR="0" lvl="2"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3pPr>
            <a:lvl4pPr marL="1600200" marR="0" lvl="3"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280"/>
              </a:spcBef>
              <a:buClr>
                <a:schemeClr val="dk1"/>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p:nvPr/>
        </p:nvSpPr>
        <p:spPr>
          <a:xfrm rot="5400000">
            <a:off x="8032557" y="-220197"/>
            <a:ext cx="434043" cy="874440"/>
          </a:xfrm>
          <a:custGeom>
            <a:avLst/>
            <a:gdLst/>
            <a:ahLst/>
            <a:cxnLst/>
            <a:rect l="0" t="0" r="0" b="0"/>
            <a:pathLst>
              <a:path w="120000" h="120000" extrusionOk="0">
                <a:moveTo>
                  <a:pt x="0" y="0"/>
                </a:moveTo>
                <a:lnTo>
                  <a:pt x="11438" y="286"/>
                </a:lnTo>
                <a:cubicBezTo>
                  <a:pt x="72415" y="3360"/>
                  <a:pt x="120000" y="28921"/>
                  <a:pt x="120000" y="60000"/>
                </a:cubicBezTo>
                <a:cubicBezTo>
                  <a:pt x="120000" y="91078"/>
                  <a:pt x="72415" y="116639"/>
                  <a:pt x="11438" y="119713"/>
                </a:cubicBezTo>
                <a:lnTo>
                  <a:pt x="0" y="120000"/>
                </a:lnTo>
                <a:close/>
              </a:path>
            </a:pathLst>
          </a:custGeom>
          <a:solidFill>
            <a:srgbClr val="E60028"/>
          </a:solidFill>
          <a:ln>
            <a:noFill/>
          </a:ln>
        </p:spPr>
        <p:txBody>
          <a:bodyPr lIns="91425" tIns="45700" rIns="91425" bIns="45700" anchor="t" anchorCtr="0">
            <a:noAutofit/>
          </a:bodyPr>
          <a:lstStyle/>
          <a:p>
            <a:pPr marL="0" marR="0" lvl="0" indent="0" algn="l" rtl="0">
              <a:spcBef>
                <a:spcPts val="0"/>
              </a:spcBef>
              <a:buNone/>
            </a:pPr>
            <a:endParaRPr sz="1800" dirty="0">
              <a:solidFill>
                <a:schemeClr val="lt1"/>
              </a:solidFill>
              <a:latin typeface="Calibri"/>
              <a:ea typeface="Calibri"/>
              <a:cs typeface="Calibri"/>
              <a:sym typeface="Calibri"/>
            </a:endParaRPr>
          </a:p>
        </p:txBody>
      </p:sp>
      <p:sp>
        <p:nvSpPr>
          <p:cNvPr id="14" name="Shape 14"/>
          <p:cNvSpPr/>
          <p:nvPr/>
        </p:nvSpPr>
        <p:spPr>
          <a:xfrm rot="5400000">
            <a:off x="8023762" y="4480464"/>
            <a:ext cx="454178" cy="871894"/>
          </a:xfrm>
          <a:custGeom>
            <a:avLst/>
            <a:gdLst/>
            <a:ahLst/>
            <a:cxnLst/>
            <a:rect l="0" t="0" r="0" b="0"/>
            <a:pathLst>
              <a:path w="120000" h="120000" extrusionOk="0">
                <a:moveTo>
                  <a:pt x="89948" y="0"/>
                </a:moveTo>
                <a:lnTo>
                  <a:pt x="119999" y="0"/>
                </a:lnTo>
                <a:lnTo>
                  <a:pt x="119999" y="120000"/>
                </a:lnTo>
                <a:lnTo>
                  <a:pt x="89948" y="120000"/>
                </a:lnTo>
                <a:lnTo>
                  <a:pt x="89948" y="106516"/>
                </a:lnTo>
                <a:lnTo>
                  <a:pt x="40266" y="106516"/>
                </a:lnTo>
                <a:lnTo>
                  <a:pt x="40266" y="79117"/>
                </a:lnTo>
                <a:lnTo>
                  <a:pt x="0" y="79117"/>
                </a:lnTo>
                <a:lnTo>
                  <a:pt x="0" y="40575"/>
                </a:lnTo>
                <a:lnTo>
                  <a:pt x="40266" y="40575"/>
                </a:lnTo>
                <a:lnTo>
                  <a:pt x="40266" y="13045"/>
                </a:lnTo>
                <a:lnTo>
                  <a:pt x="89948" y="13045"/>
                </a:lnTo>
                <a:close/>
              </a:path>
            </a:pathLst>
          </a:custGeom>
          <a:solidFill>
            <a:srgbClr val="FAC800"/>
          </a:solid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Calibri"/>
              <a:ea typeface="Calibri"/>
              <a:cs typeface="Calibri"/>
              <a:sym typeface="Calibri"/>
            </a:endParaRPr>
          </a:p>
        </p:txBody>
      </p:sp>
      <p:sp>
        <p:nvSpPr>
          <p:cNvPr id="15" name="Shape 15"/>
          <p:cNvSpPr/>
          <p:nvPr/>
        </p:nvSpPr>
        <p:spPr>
          <a:xfrm>
            <a:off x="4432760" y="4911571"/>
            <a:ext cx="278705"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600">
                <a:solidFill>
                  <a:srgbClr val="000000"/>
                </a:solidFill>
                <a:latin typeface="Arial"/>
                <a:ea typeface="Arial"/>
                <a:cs typeface="Arial"/>
                <a:sym typeface="Arial"/>
              </a:rPr>
              <a:t>‹#›</a:t>
            </a:fld>
            <a:endParaRPr lang="en-US" sz="600"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3.png"/><Relationship Id="rId3"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1.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7.png"/><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png"/><Relationship Id="rId3" Type="http://schemas.openxmlformats.org/officeDocument/2006/relationships/image" Target="../media/image1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emf"/><Relationship Id="rId1" Type="http://schemas.openxmlformats.org/officeDocument/2006/relationships/slideLayout" Target="../slideLayouts/slideLayout17.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png"/><Relationship Id="rId3" Type="http://schemas.openxmlformats.org/officeDocument/2006/relationships/image" Target="../media/image1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514350"/>
            <a:ext cx="7488000" cy="2308324"/>
          </a:xfrm>
          <a:prstGeom prst="rect">
            <a:avLst/>
          </a:prstGeom>
          <a:noFill/>
        </p:spPr>
        <p:txBody>
          <a:bodyPr wrap="square" rtlCol="0">
            <a:spAutoFit/>
          </a:bodyPr>
          <a:lstStyle/>
          <a:p>
            <a:r>
              <a:rPr lang="en-US" sz="2400" b="1" dirty="0" smtClean="0">
                <a:solidFill>
                  <a:schemeClr val="bg1"/>
                </a:solidFill>
                <a:latin typeface="Museo Sans 700"/>
                <a:cs typeface="Museo Sans 700"/>
              </a:rPr>
              <a:t>Employment </a:t>
            </a:r>
            <a:r>
              <a:rPr lang="en-US" sz="2400" b="1" dirty="0">
                <a:solidFill>
                  <a:schemeClr val="bg1"/>
                </a:solidFill>
                <a:latin typeface="Museo Sans 700"/>
                <a:cs typeface="Museo Sans 700"/>
              </a:rPr>
              <a:t>trend data: where are the </a:t>
            </a:r>
            <a:r>
              <a:rPr lang="en-US" sz="2400" b="1" dirty="0" smtClean="0">
                <a:solidFill>
                  <a:schemeClr val="bg1"/>
                </a:solidFill>
                <a:latin typeface="Museo Sans 700"/>
                <a:cs typeface="Museo Sans 700"/>
              </a:rPr>
              <a:t>jobs?</a:t>
            </a:r>
            <a:endParaRPr lang="en-US" sz="2400" b="1" dirty="0">
              <a:solidFill>
                <a:schemeClr val="bg1"/>
              </a:solidFill>
              <a:latin typeface="Museo Sans 700"/>
              <a:cs typeface="Museo Sans 700"/>
            </a:endParaRPr>
          </a:p>
          <a:p>
            <a:endParaRPr lang="en-AU" sz="1600" dirty="0" smtClean="0">
              <a:solidFill>
                <a:schemeClr val="bg1"/>
              </a:solidFill>
              <a:latin typeface="Museo Sans 700"/>
              <a:cs typeface="Museo Sans 700"/>
            </a:endParaRPr>
          </a:p>
          <a:p>
            <a:r>
              <a:rPr lang="en-AU" sz="2200" dirty="0" smtClean="0">
                <a:solidFill>
                  <a:schemeClr val="bg1"/>
                </a:solidFill>
                <a:latin typeface="Museo Sans 700"/>
                <a:cs typeface="Museo Sans 700"/>
              </a:rPr>
              <a:t>Report </a:t>
            </a:r>
            <a:r>
              <a:rPr lang="en-AU" sz="2200" dirty="0">
                <a:solidFill>
                  <a:schemeClr val="bg1"/>
                </a:solidFill>
                <a:latin typeface="Museo Sans 700"/>
                <a:cs typeface="Museo Sans 700"/>
              </a:rPr>
              <a:t>to </a:t>
            </a:r>
            <a:r>
              <a:rPr lang="en-AU" sz="2200" dirty="0" smtClean="0">
                <a:solidFill>
                  <a:schemeClr val="bg1"/>
                </a:solidFill>
                <a:latin typeface="Museo Sans 700"/>
                <a:cs typeface="Museo Sans 700"/>
              </a:rPr>
              <a:t>support: Australian </a:t>
            </a:r>
            <a:r>
              <a:rPr lang="en-AU" sz="2200" dirty="0">
                <a:solidFill>
                  <a:schemeClr val="bg1"/>
                </a:solidFill>
                <a:latin typeface="Museo Sans 700"/>
                <a:cs typeface="Museo Sans 700"/>
              </a:rPr>
              <a:t>Technology Network (ATN) Grants Scheme </a:t>
            </a:r>
            <a:r>
              <a:rPr lang="en-AU" sz="2200" dirty="0" smtClean="0">
                <a:solidFill>
                  <a:schemeClr val="bg1"/>
                </a:solidFill>
                <a:latin typeface="Museo Sans 700"/>
                <a:cs typeface="Museo Sans 700"/>
              </a:rPr>
              <a:t>for </a:t>
            </a:r>
            <a:r>
              <a:rPr lang="en-AU" sz="2200" dirty="0">
                <a:solidFill>
                  <a:schemeClr val="bg1"/>
                </a:solidFill>
                <a:latin typeface="Museo Sans 700"/>
                <a:cs typeface="Museo Sans 700"/>
              </a:rPr>
              <a:t>Excellence in Learning and Teaching </a:t>
            </a:r>
            <a:r>
              <a:rPr lang="en-AU" sz="2200" dirty="0" smtClean="0">
                <a:solidFill>
                  <a:schemeClr val="bg1"/>
                </a:solidFill>
                <a:latin typeface="Museo Sans 700"/>
                <a:cs typeface="Museo Sans 700"/>
              </a:rPr>
              <a:t>2017</a:t>
            </a:r>
            <a:endParaRPr lang="en-US" sz="2200" dirty="0" smtClean="0">
              <a:solidFill>
                <a:schemeClr val="bg1"/>
              </a:solidFill>
              <a:latin typeface="Museo Sans 700"/>
              <a:cs typeface="Museo Sans 700"/>
            </a:endParaRPr>
          </a:p>
          <a:p>
            <a:endParaRPr lang="en-US" sz="2000" dirty="0" smtClean="0">
              <a:solidFill>
                <a:schemeClr val="bg1"/>
              </a:solidFill>
              <a:latin typeface="Museo Sans 700"/>
              <a:cs typeface="Museo Sans 700"/>
            </a:endParaRPr>
          </a:p>
          <a:p>
            <a:endParaRPr lang="en-US" sz="2000" dirty="0">
              <a:solidFill>
                <a:schemeClr val="bg1"/>
              </a:solidFill>
              <a:latin typeface="Museo Sans 700"/>
              <a:cs typeface="Museo Sans 700"/>
            </a:endParaRPr>
          </a:p>
          <a:p>
            <a:r>
              <a:rPr lang="en-US" sz="2000" dirty="0" smtClean="0">
                <a:solidFill>
                  <a:schemeClr val="bg1"/>
                </a:solidFill>
                <a:latin typeface="Museo Sans 700"/>
                <a:cs typeface="Museo Sans 700"/>
              </a:rPr>
              <a:t>RMIT Careers &amp; Employability: December 2017</a:t>
            </a:r>
          </a:p>
        </p:txBody>
      </p:sp>
      <p:pic>
        <p:nvPicPr>
          <p:cNvPr id="7" name="Picture 6" descr="3E's_ALL_red_positive_white_text.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756" y="4236489"/>
            <a:ext cx="4212000" cy="907011"/>
          </a:xfrm>
          <a:prstGeom prst="rect">
            <a:avLst/>
          </a:prstGeom>
        </p:spPr>
      </p:pic>
    </p:spTree>
    <p:extLst>
      <p:ext uri="{BB962C8B-B14F-4D97-AF65-F5344CB8AC3E}">
        <p14:creationId xmlns:p14="http://schemas.microsoft.com/office/powerpoint/2010/main" val="3991071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tx1"/>
                </a:solidFill>
              </a:rPr>
              <a:t>1.1. </a:t>
            </a:r>
            <a:r>
              <a:rPr lang="en-AU" sz="2400" i="1" dirty="0" err="1" smtClean="0">
                <a:solidFill>
                  <a:schemeClr val="tx1"/>
                </a:solidFill>
              </a:rPr>
              <a:t>RMIT</a:t>
            </a:r>
            <a:r>
              <a:rPr lang="en-AU" sz="2400" i="1" dirty="0" smtClean="0">
                <a:solidFill>
                  <a:schemeClr val="tx1"/>
                </a:solidFill>
              </a:rPr>
              <a:t> graduates vs. </a:t>
            </a:r>
            <a:r>
              <a:rPr lang="en-AU" sz="2400" i="1" dirty="0" err="1" smtClean="0">
                <a:solidFill>
                  <a:schemeClr val="tx1"/>
                </a:solidFill>
              </a:rPr>
              <a:t>RMIT</a:t>
            </a:r>
            <a:r>
              <a:rPr lang="en-AU" sz="2400" i="1" dirty="0" smtClean="0">
                <a:solidFill>
                  <a:schemeClr val="tx1"/>
                </a:solidFill>
              </a:rPr>
              <a:t> survey respondents</a:t>
            </a:r>
            <a:br>
              <a:rPr lang="en-AU" sz="2400" i="1" dirty="0" smtClean="0">
                <a:solidFill>
                  <a:schemeClr val="tx1"/>
                </a:solidFill>
              </a:rPr>
            </a:br>
            <a:r>
              <a:rPr lang="en-AU" sz="2000" i="1" dirty="0" smtClean="0">
                <a:solidFill>
                  <a:srgbClr val="29B69E"/>
                </a:solidFill>
              </a:rPr>
              <a:t>Engineering</a:t>
            </a:r>
            <a:endParaRPr lang="en-AU" sz="2000" i="1" dirty="0">
              <a:solidFill>
                <a:srgbClr val="29B69E"/>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3" name="TextBox 2"/>
          <p:cNvSpPr txBox="1"/>
          <p:nvPr/>
        </p:nvSpPr>
        <p:spPr>
          <a:xfrm>
            <a:off x="228600" y="4119086"/>
            <a:ext cx="8686800" cy="830997"/>
          </a:xfrm>
          <a:prstGeom prst="rect">
            <a:avLst/>
          </a:prstGeom>
          <a:noFill/>
        </p:spPr>
        <p:txBody>
          <a:bodyPr wrap="square" rtlCol="0">
            <a:spAutoFit/>
          </a:bodyPr>
          <a:lstStyle/>
          <a:p>
            <a:pPr marL="285750" indent="-285750">
              <a:buFont typeface="Arial" pitchFamily="34" charset="0"/>
              <a:buChar char="•"/>
            </a:pPr>
            <a:r>
              <a:rPr lang="en-AU" sz="1400" b="1" dirty="0"/>
              <a:t>Number of </a:t>
            </a:r>
            <a:r>
              <a:rPr lang="en-AU" sz="1400" b="1" dirty="0" err="1"/>
              <a:t>RMIT</a:t>
            </a:r>
            <a:r>
              <a:rPr lang="en-AU" sz="1400" b="1" dirty="0"/>
              <a:t> engineering graduates growing over time, however response rates appear to be falling </a:t>
            </a:r>
          </a:p>
          <a:p>
            <a:pPr marL="285750" indent="-285750">
              <a:buFont typeface="Arial" pitchFamily="34" charset="0"/>
              <a:buChar char="•"/>
            </a:pPr>
            <a:r>
              <a:rPr lang="en-AU" sz="1000" dirty="0"/>
              <a:t>New survey instrument (</a:t>
            </a:r>
            <a:r>
              <a:rPr lang="en-AU" sz="1000" dirty="0" err="1"/>
              <a:t>GOS</a:t>
            </a:r>
            <a:r>
              <a:rPr lang="en-AU" sz="1000" dirty="0"/>
              <a:t>) implemented in 2015</a:t>
            </a:r>
          </a:p>
          <a:p>
            <a:pPr marL="285750" indent="-285750">
              <a:buFont typeface="Arial" pitchFamily="34" charset="0"/>
              <a:buChar char="•"/>
            </a:pPr>
            <a:r>
              <a:rPr lang="en-AU" sz="1000" dirty="0"/>
              <a:t>Note: survey responses may not be representative of actual graduate population</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4" y="1202055"/>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109" y="1204796"/>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71" y="1202055"/>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428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tx1"/>
                </a:solidFill>
              </a:rPr>
              <a:t>1.2. Are </a:t>
            </a:r>
            <a:r>
              <a:rPr lang="en-AU" sz="2400" i="1" dirty="0" err="1" smtClean="0">
                <a:solidFill>
                  <a:schemeClr val="tx1"/>
                </a:solidFill>
              </a:rPr>
              <a:t>RMIT</a:t>
            </a:r>
            <a:r>
              <a:rPr lang="en-AU" sz="2400" i="1" dirty="0" smtClean="0">
                <a:solidFill>
                  <a:schemeClr val="tx1"/>
                </a:solidFill>
              </a:rPr>
              <a:t> graduates working? And where?</a:t>
            </a:r>
            <a:br>
              <a:rPr lang="en-AU" sz="2400" i="1" dirty="0" smtClean="0">
                <a:solidFill>
                  <a:schemeClr val="tx1"/>
                </a:solidFill>
              </a:rPr>
            </a:br>
            <a:r>
              <a:rPr lang="en-AU" sz="2000" i="1" dirty="0" smtClean="0">
                <a:solidFill>
                  <a:srgbClr val="29B69E"/>
                </a:solidFill>
              </a:rPr>
              <a:t>Engineering</a:t>
            </a:r>
            <a:endParaRPr lang="en-AU" sz="2000" i="1" dirty="0">
              <a:solidFill>
                <a:srgbClr val="29B69E"/>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14" name="TextBox 13"/>
          <p:cNvSpPr txBox="1"/>
          <p:nvPr/>
        </p:nvSpPr>
        <p:spPr>
          <a:xfrm>
            <a:off x="228600" y="4119086"/>
            <a:ext cx="8686800" cy="615553"/>
          </a:xfrm>
          <a:prstGeom prst="rect">
            <a:avLst/>
          </a:prstGeom>
          <a:noFill/>
        </p:spPr>
        <p:txBody>
          <a:bodyPr wrap="square" rtlCol="0">
            <a:spAutoFit/>
          </a:bodyPr>
          <a:lstStyle/>
          <a:p>
            <a:pPr marL="285750" indent="-285750">
              <a:buFont typeface="Arial" pitchFamily="34" charset="0"/>
              <a:buChar char="•"/>
            </a:pPr>
            <a:r>
              <a:rPr lang="en-AU" sz="1400" b="1" dirty="0"/>
              <a:t>Of those that provided a location, </a:t>
            </a:r>
            <a:r>
              <a:rPr lang="en-AU" sz="1400" b="1" dirty="0" smtClean="0"/>
              <a:t>1.05%  </a:t>
            </a:r>
            <a:r>
              <a:rPr lang="en-AU" sz="1400" b="1" dirty="0"/>
              <a:t>(on average) not in VIC across the period</a:t>
            </a:r>
          </a:p>
          <a:p>
            <a:pPr marL="285750" indent="-285750">
              <a:buFont typeface="Arial" pitchFamily="34" charset="0"/>
              <a:buChar char="•"/>
            </a:pPr>
            <a:r>
              <a:rPr lang="en-AU" sz="1000" dirty="0" smtClean="0"/>
              <a:t>Proportion </a:t>
            </a:r>
            <a:r>
              <a:rPr lang="en-AU" sz="1000" dirty="0"/>
              <a:t>of full-time employment grew in 2016, </a:t>
            </a:r>
            <a:r>
              <a:rPr lang="en-AU" sz="1000" dirty="0" smtClean="0"/>
              <a:t>still over 1/3 ‘not working’</a:t>
            </a:r>
          </a:p>
          <a:p>
            <a:pPr marL="285750" indent="-285750">
              <a:buFont typeface="Arial" pitchFamily="34" charset="0"/>
              <a:buChar char="•"/>
            </a:pPr>
            <a:r>
              <a:rPr lang="en-AU" sz="1000" dirty="0"/>
              <a:t>New survey instrument (</a:t>
            </a:r>
            <a:r>
              <a:rPr lang="en-AU" sz="1000" dirty="0" err="1"/>
              <a:t>GOS</a:t>
            </a:r>
            <a:r>
              <a:rPr lang="en-AU" sz="1000" dirty="0"/>
              <a:t>) implemented in 2015 – high levels of unknown, missing data</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57" y="1152525"/>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841" y="1152525"/>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482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a:solidFill>
                  <a:schemeClr val="tx1"/>
                </a:solidFill>
              </a:rPr>
              <a:t>1.3. What roles are </a:t>
            </a:r>
            <a:r>
              <a:rPr lang="en-AU" sz="2400" i="1" dirty="0" err="1">
                <a:solidFill>
                  <a:schemeClr val="tx1"/>
                </a:solidFill>
              </a:rPr>
              <a:t>RMIT</a:t>
            </a:r>
            <a:r>
              <a:rPr lang="en-AU" sz="2400" i="1" dirty="0">
                <a:solidFill>
                  <a:schemeClr val="tx1"/>
                </a:solidFill>
              </a:rPr>
              <a:t> graduates working in?</a:t>
            </a:r>
            <a:br>
              <a:rPr lang="en-AU" sz="2400" i="1" dirty="0">
                <a:solidFill>
                  <a:schemeClr val="tx1"/>
                </a:solidFill>
              </a:rPr>
            </a:br>
            <a:r>
              <a:rPr lang="en-AU" sz="2000" i="1" dirty="0" smtClean="0">
                <a:solidFill>
                  <a:srgbClr val="29B69E"/>
                </a:solidFill>
              </a:rPr>
              <a:t>Engineering</a:t>
            </a:r>
            <a:endParaRPr lang="en-AU" sz="2000" i="1" dirty="0">
              <a:solidFill>
                <a:srgbClr val="29B69E"/>
              </a:solidFill>
            </a:endParaRPr>
          </a:p>
        </p:txBody>
      </p:sp>
      <p:sp>
        <p:nvSpPr>
          <p:cNvPr id="7" name="Content Placeholder 2"/>
          <p:cNvSpPr txBox="1">
            <a:spLocks/>
          </p:cNvSpPr>
          <p:nvPr/>
        </p:nvSpPr>
        <p:spPr>
          <a:xfrm>
            <a:off x="0" y="2351094"/>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74325375"/>
              </p:ext>
            </p:extLst>
          </p:nvPr>
        </p:nvGraphicFramePr>
        <p:xfrm>
          <a:off x="1548000" y="1504950"/>
          <a:ext cx="6048000" cy="2358814"/>
        </p:xfrm>
        <a:graphic>
          <a:graphicData uri="http://schemas.openxmlformats.org/drawingml/2006/table">
            <a:tbl>
              <a:tblPr/>
              <a:tblGrid>
                <a:gridCol w="1548000"/>
                <a:gridCol w="468000"/>
                <a:gridCol w="1548000"/>
                <a:gridCol w="468000"/>
                <a:gridCol w="1548000"/>
                <a:gridCol w="468000"/>
              </a:tblGrid>
              <a:tr h="180000">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AU" sz="1200" b="1" i="0" u="none" strike="noStrike" dirty="0" smtClean="0">
                          <a:solidFill>
                            <a:schemeClr val="tx1"/>
                          </a:solidFill>
                          <a:effectLst/>
                          <a:latin typeface="Calibri"/>
                        </a:rPr>
                        <a:t>Top 10 </a:t>
                      </a:r>
                      <a:r>
                        <a:rPr lang="en-AU" sz="1200" b="1" i="0" u="none" strike="noStrike" baseline="0" dirty="0" smtClean="0">
                          <a:solidFill>
                            <a:schemeClr val="tx1"/>
                          </a:solidFill>
                          <a:effectLst/>
                          <a:latin typeface="Calibri"/>
                        </a:rPr>
                        <a:t>most common </a:t>
                      </a:r>
                      <a:r>
                        <a:rPr lang="en-AU" sz="1200" b="1" i="0" u="none" strike="noStrike" baseline="0" dirty="0" smtClean="0">
                          <a:solidFill>
                            <a:schemeClr val="tx1"/>
                          </a:solidFill>
                          <a:effectLst/>
                          <a:latin typeface="+mn-lt"/>
                        </a:rPr>
                        <a:t>jobs (from graduate survey responses)</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algn="l"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AU" sz="1200" b="1" i="0" u="none" strike="noStrike" baseline="0" dirty="0" smtClean="0">
                        <a:solidFill>
                          <a:schemeClr val="bg1"/>
                        </a:solidFill>
                        <a:effectLst/>
                        <a:latin typeface="+mn-lt"/>
                      </a:endParaRP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AU" sz="1200" b="1" i="0" u="none" strike="noStrike" baseline="0" dirty="0" smtClean="0">
                        <a:solidFill>
                          <a:schemeClr val="bg1"/>
                        </a:solidFill>
                        <a:effectLst/>
                        <a:latin typeface="+mn-lt"/>
                      </a:endParaRP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r>
              <a:tr h="180000">
                <a:tc gridSpan="2">
                  <a:txBody>
                    <a:bodyPr/>
                    <a:lstStyle/>
                    <a:p>
                      <a:pPr algn="ctr" fontAlgn="b"/>
                      <a:r>
                        <a:rPr lang="en-AU" sz="1200" b="1" i="0" u="none" strike="noStrike" dirty="0" smtClean="0">
                          <a:solidFill>
                            <a:schemeClr val="tx1"/>
                          </a:solidFill>
                          <a:effectLst/>
                          <a:latin typeface="Calibri"/>
                        </a:rPr>
                        <a:t>2012</a:t>
                      </a:r>
                      <a:endParaRPr lang="en-AU" sz="12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gridSpan="2">
                  <a:txBody>
                    <a:bodyPr/>
                    <a:lstStyle/>
                    <a:p>
                      <a:pPr algn="ctr" fontAlgn="b"/>
                      <a:r>
                        <a:rPr lang="en-AU" sz="1200" b="1" i="0" u="none" strike="noStrike" dirty="0" smtClean="0">
                          <a:solidFill>
                            <a:schemeClr val="tx1"/>
                          </a:solidFill>
                          <a:effectLst/>
                          <a:latin typeface="Calibri"/>
                        </a:rPr>
                        <a:t>2014</a:t>
                      </a:r>
                      <a:endParaRPr lang="en-AU" sz="12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gridSpan="2">
                  <a:txBody>
                    <a:bodyPr/>
                    <a:lstStyle/>
                    <a:p>
                      <a:pPr algn="ctr" fontAlgn="b"/>
                      <a:r>
                        <a:rPr lang="en-AU" sz="1000" b="1" i="0" u="none" strike="noStrike" dirty="0" smtClean="0">
                          <a:solidFill>
                            <a:schemeClr val="tx1"/>
                          </a:solidFill>
                          <a:effectLst/>
                          <a:latin typeface="Calibri"/>
                        </a:rPr>
                        <a:t>2016</a:t>
                      </a:r>
                      <a:endParaRPr lang="en-AU" sz="10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r>
              <a:tr h="180000">
                <a:tc>
                  <a:txBody>
                    <a:bodyPr/>
                    <a:lstStyle/>
                    <a:p>
                      <a:pPr algn="l" fontAlgn="b"/>
                      <a:r>
                        <a:rPr lang="en-AU" sz="10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10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10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r>
              <a:tr h="180000">
                <a:tc>
                  <a:txBody>
                    <a:bodyPr/>
                    <a:lstStyle/>
                    <a:p>
                      <a:pPr algn="l" fontAlgn="b"/>
                      <a:r>
                        <a:rPr lang="en-AU" sz="1000" b="0" i="0" u="none" strike="noStrike" dirty="0">
                          <a:solidFill>
                            <a:schemeClr val="tx1"/>
                          </a:solidFill>
                          <a:effectLst/>
                          <a:latin typeface="Calibri"/>
                        </a:rPr>
                        <a:t>engineer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000" b="0" i="0" u="none" strike="noStrike" dirty="0">
                          <a:solidFill>
                            <a:schemeClr val="tx1"/>
                          </a:solidFill>
                          <a:effectLst/>
                          <a:latin typeface="Calibri"/>
                        </a:rPr>
                        <a:t>13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b"/>
                      <a:r>
                        <a:rPr lang="en-AU" sz="1000" b="0" i="0" u="none" strike="noStrike">
                          <a:solidFill>
                            <a:schemeClr val="tx1"/>
                          </a:solidFill>
                          <a:effectLst/>
                          <a:latin typeface="Calibri"/>
                        </a:rPr>
                        <a:t>graduate engineer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000" b="0" i="0" u="none" strike="noStrike">
                          <a:solidFill>
                            <a:schemeClr val="tx1"/>
                          </a:solidFill>
                          <a:effectLst/>
                          <a:latin typeface="Calibri"/>
                        </a:rPr>
                        <a:t>18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b"/>
                      <a:r>
                        <a:rPr lang="en-AU" sz="1000" b="0" i="0" u="none" strike="noStrike" dirty="0">
                          <a:solidFill>
                            <a:schemeClr val="tx1"/>
                          </a:solidFill>
                          <a:effectLst/>
                          <a:latin typeface="Calibri"/>
                        </a:rPr>
                        <a:t>civil engineer</a:t>
                      </a:r>
                    </a:p>
                  </a:txBody>
                  <a:tcPr marL="6737" marR="6737" marT="6737"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000" b="0" i="0" u="none" strike="noStrike" dirty="0">
                          <a:solidFill>
                            <a:schemeClr val="tx1"/>
                          </a:solidFill>
                          <a:effectLst/>
                          <a:latin typeface="Calibri"/>
                        </a:rPr>
                        <a:t>24</a:t>
                      </a:r>
                    </a:p>
                  </a:txBody>
                  <a:tcPr marL="6737" marR="6737" marT="6737" marB="0" anchor="ctr">
                    <a:lnL>
                      <a:noFill/>
                    </a:lnL>
                    <a:lnR>
                      <a:noFill/>
                    </a:lnR>
                    <a:lnT w="3175" cap="flat" cmpd="sng" algn="ctr">
                      <a:solidFill>
                        <a:schemeClr val="bg1"/>
                      </a:solidFill>
                      <a:prstDash val="solid"/>
                      <a:round/>
                      <a:headEnd type="none" w="med" len="med"/>
                      <a:tailEnd type="none" w="med" len="med"/>
                    </a:lnT>
                    <a:lnB>
                      <a:noFill/>
                    </a:lnB>
                  </a:tcPr>
                </a:tc>
              </a:tr>
              <a:tr h="180000">
                <a:tc>
                  <a:txBody>
                    <a:bodyPr/>
                    <a:lstStyle/>
                    <a:p>
                      <a:pPr algn="l" fontAlgn="b"/>
                      <a:r>
                        <a:rPr lang="en-AU" sz="1000" b="0" i="0" u="none" strike="noStrike" dirty="0">
                          <a:solidFill>
                            <a:schemeClr val="tx1"/>
                          </a:solidFill>
                          <a:effectLst/>
                          <a:latin typeface="Calibri"/>
                        </a:rPr>
                        <a:t>graduate engineer</a:t>
                      </a:r>
                    </a:p>
                  </a:txBody>
                  <a:tcPr marL="9525" marR="9525" marT="9525"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11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engineer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tx1"/>
                          </a:solidFill>
                          <a:effectLst/>
                          <a:latin typeface="Calibri"/>
                        </a:rPr>
                        <a:t>8</a:t>
                      </a:r>
                    </a:p>
                  </a:txBody>
                  <a:tcPr marL="9525" marR="9525" marT="9525" marB="0" anchor="b">
                    <a:lnL>
                      <a:noFill/>
                    </a:lnL>
                    <a:lnR>
                      <a:noFill/>
                    </a:lnR>
                    <a:lnT>
                      <a:noFill/>
                    </a:lnT>
                    <a:lnB>
                      <a:noFill/>
                    </a:lnB>
                  </a:tcPr>
                </a:tc>
                <a:tc>
                  <a:txBody>
                    <a:bodyPr/>
                    <a:lstStyle/>
                    <a:p>
                      <a:pPr algn="l" fontAlgn="b"/>
                      <a:r>
                        <a:rPr lang="en-AU" sz="1000" b="0" i="0" u="none" strike="noStrike" dirty="0">
                          <a:solidFill>
                            <a:schemeClr val="tx1"/>
                          </a:solidFill>
                          <a:effectLst/>
                          <a:latin typeface="Calibri"/>
                        </a:rPr>
                        <a:t>mechanical engineer</a:t>
                      </a:r>
                    </a:p>
                  </a:txBody>
                  <a:tcPr marL="6737" marR="6737" marT="6737"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23</a:t>
                      </a:r>
                    </a:p>
                  </a:txBody>
                  <a:tcPr marL="6737" marR="6737" marT="6737" marB="0" anchor="ctr">
                    <a:lnL>
                      <a:noFill/>
                    </a:lnL>
                    <a:lnR>
                      <a:noFill/>
                    </a:lnR>
                    <a:lnT>
                      <a:noFill/>
                    </a:lnT>
                    <a:lnB>
                      <a:noFill/>
                    </a:lnB>
                  </a:tcPr>
                </a:tc>
              </a:tr>
              <a:tr h="180000">
                <a:tc>
                  <a:txBody>
                    <a:bodyPr/>
                    <a:lstStyle/>
                    <a:p>
                      <a:pPr algn="l" fontAlgn="b"/>
                      <a:r>
                        <a:rPr lang="en-AU" sz="1000" b="0" i="0" u="none" strike="noStrike" dirty="0">
                          <a:solidFill>
                            <a:schemeClr val="tx1"/>
                          </a:solidFill>
                          <a:effectLst/>
                          <a:latin typeface="Calibri"/>
                        </a:rPr>
                        <a:t>project engineer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structural engineer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tx1"/>
                          </a:solidFill>
                          <a:effectLst/>
                          <a:latin typeface="Calibri"/>
                        </a:rPr>
                        <a:t>8</a:t>
                      </a:r>
                    </a:p>
                  </a:txBody>
                  <a:tcPr marL="9525" marR="9525" marT="9525" marB="0" anchor="b">
                    <a:lnL>
                      <a:noFill/>
                    </a:lnL>
                    <a:lnR>
                      <a:noFill/>
                    </a:lnR>
                    <a:lnT>
                      <a:noFill/>
                    </a:lnT>
                    <a:lnB>
                      <a:noFill/>
                    </a:lnB>
                  </a:tcPr>
                </a:tc>
                <a:tc>
                  <a:txBody>
                    <a:bodyPr/>
                    <a:lstStyle/>
                    <a:p>
                      <a:pPr algn="l" fontAlgn="b"/>
                      <a:r>
                        <a:rPr lang="en-AU" sz="1000" b="0" i="0" u="none" strike="noStrike" dirty="0">
                          <a:solidFill>
                            <a:schemeClr val="tx1"/>
                          </a:solidFill>
                          <a:effectLst/>
                          <a:latin typeface="Calibri"/>
                        </a:rPr>
                        <a:t>engineering professionals</a:t>
                      </a:r>
                    </a:p>
                  </a:txBody>
                  <a:tcPr marL="6737" marR="6737" marT="6737"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19</a:t>
                      </a:r>
                    </a:p>
                  </a:txBody>
                  <a:tcPr marL="6737" marR="6737" marT="6737" marB="0" anchor="ctr">
                    <a:lnL>
                      <a:noFill/>
                    </a:lnL>
                    <a:lnR>
                      <a:noFill/>
                    </a:lnR>
                    <a:lnT>
                      <a:noFill/>
                    </a:lnT>
                    <a:lnB>
                      <a:noFill/>
                    </a:lnB>
                  </a:tcPr>
                </a:tc>
              </a:tr>
              <a:tr h="180000">
                <a:tc>
                  <a:txBody>
                    <a:bodyPr/>
                    <a:lstStyle/>
                    <a:p>
                      <a:pPr algn="l" fontAlgn="b"/>
                      <a:r>
                        <a:rPr lang="en-AU" sz="1000" b="0" i="0" u="none" strike="noStrike">
                          <a:solidFill>
                            <a:schemeClr val="tx1"/>
                          </a:solidFill>
                          <a:effectLst/>
                          <a:latin typeface="Calibri"/>
                        </a:rPr>
                        <a:t>electrical engineer</a:t>
                      </a:r>
                    </a:p>
                  </a:txBody>
                  <a:tcPr marL="9525" marR="9525" marT="9525"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9</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project engineer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tx1"/>
                          </a:solidFill>
                          <a:effectLst/>
                          <a:latin typeface="Calibri"/>
                        </a:rPr>
                        <a:t>7</a:t>
                      </a:r>
                    </a:p>
                  </a:txBody>
                  <a:tcPr marL="9525" marR="9525" marT="9525" marB="0" anchor="b">
                    <a:lnL>
                      <a:noFill/>
                    </a:lnL>
                    <a:lnR>
                      <a:noFill/>
                    </a:lnR>
                    <a:lnT>
                      <a:noFill/>
                    </a:lnT>
                    <a:lnB>
                      <a:noFill/>
                    </a:lnB>
                  </a:tcPr>
                </a:tc>
                <a:tc>
                  <a:txBody>
                    <a:bodyPr/>
                    <a:lstStyle/>
                    <a:p>
                      <a:pPr algn="l" fontAlgn="b"/>
                      <a:r>
                        <a:rPr lang="en-AU" sz="1000" b="0" i="0" u="none" strike="noStrike" dirty="0">
                          <a:solidFill>
                            <a:schemeClr val="tx1"/>
                          </a:solidFill>
                          <a:effectLst/>
                          <a:latin typeface="Calibri"/>
                        </a:rPr>
                        <a:t>electrical engineer</a:t>
                      </a:r>
                    </a:p>
                  </a:txBody>
                  <a:tcPr marL="6737" marR="6737" marT="6737"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18</a:t>
                      </a:r>
                    </a:p>
                  </a:txBody>
                  <a:tcPr marL="6737" marR="6737" marT="6737" marB="0" anchor="ctr">
                    <a:lnL>
                      <a:noFill/>
                    </a:lnL>
                    <a:lnR>
                      <a:noFill/>
                    </a:lnR>
                    <a:lnT>
                      <a:noFill/>
                    </a:lnT>
                    <a:lnB>
                      <a:noFill/>
                    </a:lnB>
                  </a:tcPr>
                </a:tc>
              </a:tr>
              <a:tr h="180000">
                <a:tc>
                  <a:txBody>
                    <a:bodyPr/>
                    <a:lstStyle/>
                    <a:p>
                      <a:pPr algn="l" fontAlgn="b"/>
                      <a:r>
                        <a:rPr lang="en-AU" sz="1000" b="0" i="0" u="none" strike="noStrike" dirty="0">
                          <a:solidFill>
                            <a:schemeClr val="tx1"/>
                          </a:solidFill>
                          <a:effectLst/>
                          <a:latin typeface="Calibri"/>
                        </a:rPr>
                        <a:t>civil engineer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8</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design engineer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tx1"/>
                          </a:solidFill>
                          <a:effectLst/>
                          <a:latin typeface="Calibri"/>
                        </a:rPr>
                        <a:t>6</a:t>
                      </a:r>
                    </a:p>
                  </a:txBody>
                  <a:tcPr marL="9525" marR="9525" marT="9525" marB="0" anchor="b">
                    <a:lnL>
                      <a:noFill/>
                    </a:lnL>
                    <a:lnR>
                      <a:noFill/>
                    </a:lnR>
                    <a:lnT>
                      <a:noFill/>
                    </a:lnT>
                    <a:lnB>
                      <a:noFill/>
                    </a:lnB>
                  </a:tcPr>
                </a:tc>
                <a:tc>
                  <a:txBody>
                    <a:bodyPr/>
                    <a:lstStyle/>
                    <a:p>
                      <a:pPr algn="l" fontAlgn="b"/>
                      <a:r>
                        <a:rPr lang="en-AU" sz="1000" b="0" i="0" u="none" strike="noStrike" dirty="0">
                          <a:solidFill>
                            <a:schemeClr val="tx1"/>
                          </a:solidFill>
                          <a:effectLst/>
                          <a:latin typeface="Calibri"/>
                        </a:rPr>
                        <a:t>engineering manager</a:t>
                      </a:r>
                    </a:p>
                  </a:txBody>
                  <a:tcPr marL="6737" marR="6737" marT="6737"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14</a:t>
                      </a:r>
                    </a:p>
                  </a:txBody>
                  <a:tcPr marL="6737" marR="6737" marT="6737" marB="0" anchor="ctr">
                    <a:lnL>
                      <a:noFill/>
                    </a:lnL>
                    <a:lnR>
                      <a:noFill/>
                    </a:lnR>
                    <a:lnT>
                      <a:noFill/>
                    </a:lnT>
                    <a:lnB>
                      <a:noFill/>
                    </a:lnB>
                  </a:tcPr>
                </a:tc>
              </a:tr>
              <a:tr h="180000">
                <a:tc>
                  <a:txBody>
                    <a:bodyPr/>
                    <a:lstStyle/>
                    <a:p>
                      <a:pPr algn="l" fontAlgn="b"/>
                      <a:r>
                        <a:rPr lang="en-AU" sz="1000" b="0" i="0" u="none" strike="noStrike" dirty="0">
                          <a:solidFill>
                            <a:schemeClr val="tx1"/>
                          </a:solidFill>
                          <a:effectLst/>
                          <a:latin typeface="Calibri"/>
                        </a:rPr>
                        <a:t>mechanical engineer</a:t>
                      </a:r>
                    </a:p>
                  </a:txBody>
                  <a:tcPr marL="9525" marR="9525" marT="9525"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7</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graduate civil engineer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tx1"/>
                          </a:solidFill>
                          <a:effectLst/>
                          <a:latin typeface="Calibri"/>
                        </a:rPr>
                        <a:t>5</a:t>
                      </a:r>
                    </a:p>
                  </a:txBody>
                  <a:tcPr marL="9525" marR="9525" marT="9525" marB="0" anchor="b">
                    <a:lnL>
                      <a:noFill/>
                    </a:lnL>
                    <a:lnR>
                      <a:noFill/>
                    </a:lnR>
                    <a:lnT>
                      <a:noFill/>
                    </a:lnT>
                    <a:lnB>
                      <a:noFill/>
                    </a:lnB>
                  </a:tcPr>
                </a:tc>
                <a:tc>
                  <a:txBody>
                    <a:bodyPr/>
                    <a:lstStyle/>
                    <a:p>
                      <a:pPr algn="l" fontAlgn="b"/>
                      <a:r>
                        <a:rPr lang="en-AU" sz="1000" b="0" i="0" u="none" strike="noStrike" dirty="0">
                          <a:solidFill>
                            <a:schemeClr val="tx1"/>
                          </a:solidFill>
                          <a:effectLst/>
                          <a:latin typeface="Calibri"/>
                        </a:rPr>
                        <a:t>structural engineer</a:t>
                      </a:r>
                    </a:p>
                  </a:txBody>
                  <a:tcPr marL="6737" marR="6737" marT="6737"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12</a:t>
                      </a:r>
                    </a:p>
                  </a:txBody>
                  <a:tcPr marL="6737" marR="6737" marT="6737" marB="0" anchor="ctr">
                    <a:lnL>
                      <a:noFill/>
                    </a:lnL>
                    <a:lnR>
                      <a:noFill/>
                    </a:lnR>
                    <a:lnT>
                      <a:noFill/>
                    </a:lnT>
                    <a:lnB>
                      <a:noFill/>
                    </a:lnB>
                  </a:tcPr>
                </a:tc>
              </a:tr>
              <a:tr h="180000">
                <a:tc>
                  <a:txBody>
                    <a:bodyPr/>
                    <a:lstStyle/>
                    <a:p>
                      <a:pPr algn="l" fontAlgn="b"/>
                      <a:r>
                        <a:rPr lang="en-AU" sz="1000" b="0" i="0" u="none" strike="noStrike" dirty="0">
                          <a:solidFill>
                            <a:schemeClr val="tx1"/>
                          </a:solidFill>
                          <a:effectLst/>
                          <a:latin typeface="Calibri"/>
                        </a:rPr>
                        <a:t>structural engineer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5</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site engineer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tx1"/>
                          </a:solidFill>
                          <a:effectLst/>
                          <a:latin typeface="Calibri"/>
                        </a:rPr>
                        <a:t>5</a:t>
                      </a:r>
                    </a:p>
                  </a:txBody>
                  <a:tcPr marL="9525" marR="9525" marT="9525" marB="0" anchor="b">
                    <a:lnL>
                      <a:noFill/>
                    </a:lnL>
                    <a:lnR>
                      <a:noFill/>
                    </a:lnR>
                    <a:lnT>
                      <a:noFill/>
                    </a:lnT>
                    <a:lnB>
                      <a:noFill/>
                    </a:lnB>
                  </a:tcPr>
                </a:tc>
                <a:tc>
                  <a:txBody>
                    <a:bodyPr/>
                    <a:lstStyle/>
                    <a:p>
                      <a:pPr algn="l" fontAlgn="b"/>
                      <a:r>
                        <a:rPr lang="en-AU" sz="1000" b="0" i="0" u="none" strike="noStrike" dirty="0">
                          <a:solidFill>
                            <a:schemeClr val="tx1"/>
                          </a:solidFill>
                          <a:effectLst/>
                          <a:latin typeface="Calibri"/>
                        </a:rPr>
                        <a:t>electronics engineer</a:t>
                      </a:r>
                    </a:p>
                  </a:txBody>
                  <a:tcPr marL="6737" marR="6737" marT="6737"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10</a:t>
                      </a:r>
                    </a:p>
                  </a:txBody>
                  <a:tcPr marL="6737" marR="6737" marT="6737" marB="0" anchor="ctr">
                    <a:lnL>
                      <a:noFill/>
                    </a:lnL>
                    <a:lnR>
                      <a:noFill/>
                    </a:lnR>
                    <a:lnT>
                      <a:noFill/>
                    </a:lnT>
                    <a:lnB>
                      <a:noFill/>
                    </a:lnB>
                  </a:tcPr>
                </a:tc>
              </a:tr>
              <a:tr h="180000">
                <a:tc>
                  <a:txBody>
                    <a:bodyPr/>
                    <a:lstStyle/>
                    <a:p>
                      <a:pPr algn="l" fontAlgn="b"/>
                      <a:r>
                        <a:rPr lang="en-AU" sz="1000" b="0" i="0" u="none" strike="noStrike">
                          <a:solidFill>
                            <a:schemeClr val="tx1"/>
                          </a:solidFill>
                          <a:effectLst/>
                          <a:latin typeface="Calibri"/>
                        </a:rPr>
                        <a:t>environmental engineer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4</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process engineer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tx1"/>
                          </a:solidFill>
                          <a:effectLst/>
                          <a:latin typeface="Calibri"/>
                        </a:rPr>
                        <a:t>4</a:t>
                      </a:r>
                    </a:p>
                  </a:txBody>
                  <a:tcPr marL="9525" marR="9525" marT="9525" marB="0" anchor="b">
                    <a:lnL>
                      <a:noFill/>
                    </a:lnL>
                    <a:lnR>
                      <a:noFill/>
                    </a:lnR>
                    <a:lnT>
                      <a:noFill/>
                    </a:lnT>
                    <a:lnB>
                      <a:noFill/>
                    </a:lnB>
                  </a:tcPr>
                </a:tc>
                <a:tc>
                  <a:txBody>
                    <a:bodyPr/>
                    <a:lstStyle/>
                    <a:p>
                      <a:pPr algn="l" fontAlgn="b"/>
                      <a:r>
                        <a:rPr lang="en-AU" sz="1000" b="0" i="0" u="none" strike="noStrike" dirty="0">
                          <a:solidFill>
                            <a:schemeClr val="tx1"/>
                          </a:solidFill>
                          <a:effectLst/>
                          <a:latin typeface="Calibri"/>
                        </a:rPr>
                        <a:t>sales assistant (general)</a:t>
                      </a:r>
                    </a:p>
                  </a:txBody>
                  <a:tcPr marL="6737" marR="6737" marT="6737"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10</a:t>
                      </a:r>
                    </a:p>
                  </a:txBody>
                  <a:tcPr marL="6737" marR="6737" marT="6737" marB="0" anchor="ctr">
                    <a:lnL>
                      <a:noFill/>
                    </a:lnL>
                    <a:lnR>
                      <a:noFill/>
                    </a:lnR>
                    <a:lnT>
                      <a:noFill/>
                    </a:lnT>
                    <a:lnB>
                      <a:noFill/>
                    </a:lnB>
                  </a:tcPr>
                </a:tc>
              </a:tr>
              <a:tr h="180000">
                <a:tc>
                  <a:txBody>
                    <a:bodyPr/>
                    <a:lstStyle/>
                    <a:p>
                      <a:pPr algn="l" fontAlgn="b"/>
                      <a:r>
                        <a:rPr lang="en-AU" sz="1000" b="0" i="0" u="none" strike="noStrike">
                          <a:solidFill>
                            <a:schemeClr val="tx1"/>
                          </a:solidFill>
                          <a:effectLst/>
                          <a:latin typeface="Calibri"/>
                        </a:rPr>
                        <a:t>process engineer</a:t>
                      </a:r>
                    </a:p>
                  </a:txBody>
                  <a:tcPr marL="9525" marR="9525" marT="9525"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4</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environmental engineer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tx1"/>
                          </a:solidFill>
                          <a:effectLst/>
                          <a:latin typeface="Calibri"/>
                        </a:rPr>
                        <a:t>3</a:t>
                      </a:r>
                    </a:p>
                  </a:txBody>
                  <a:tcPr marL="9525" marR="9525" marT="9525" marB="0" anchor="b">
                    <a:lnL>
                      <a:noFill/>
                    </a:lnL>
                    <a:lnR>
                      <a:noFill/>
                    </a:lnR>
                    <a:lnT>
                      <a:noFill/>
                    </a:lnT>
                    <a:lnB>
                      <a:noFill/>
                    </a:lnB>
                  </a:tcPr>
                </a:tc>
                <a:tc>
                  <a:txBody>
                    <a:bodyPr/>
                    <a:lstStyle/>
                    <a:p>
                      <a:pPr algn="l" fontAlgn="b"/>
                      <a:r>
                        <a:rPr lang="en-AU" sz="1000" b="0" i="0" u="none" strike="noStrike" dirty="0">
                          <a:solidFill>
                            <a:schemeClr val="tx1"/>
                          </a:solidFill>
                          <a:effectLst/>
                          <a:latin typeface="Calibri"/>
                        </a:rPr>
                        <a:t>aeronautical engineer</a:t>
                      </a:r>
                    </a:p>
                  </a:txBody>
                  <a:tcPr marL="6737" marR="6737" marT="6737"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8</a:t>
                      </a:r>
                    </a:p>
                  </a:txBody>
                  <a:tcPr marL="6737" marR="6737" marT="6737" marB="0" anchor="ctr">
                    <a:lnL>
                      <a:noFill/>
                    </a:lnL>
                    <a:lnR>
                      <a:noFill/>
                    </a:lnR>
                    <a:lnT>
                      <a:noFill/>
                    </a:lnT>
                    <a:lnB>
                      <a:noFill/>
                    </a:lnB>
                  </a:tcPr>
                </a:tc>
              </a:tr>
              <a:tr h="180000">
                <a:tc>
                  <a:txBody>
                    <a:bodyPr/>
                    <a:lstStyle/>
                    <a:p>
                      <a:pPr algn="l" fontAlgn="b"/>
                      <a:r>
                        <a:rPr lang="en-AU" sz="1000" b="0" i="0" u="none" strike="noStrike">
                          <a:solidFill>
                            <a:schemeClr val="tx1"/>
                          </a:solidFill>
                          <a:effectLst/>
                          <a:latin typeface="Calibri"/>
                        </a:rPr>
                        <a:t>graduate electrical engineer</a:t>
                      </a:r>
                    </a:p>
                  </a:txBody>
                  <a:tcPr marL="9525" marR="9525" marT="9525"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3</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graduate structural engineer</a:t>
                      </a:r>
                    </a:p>
                  </a:txBody>
                  <a:tcPr marL="9525" marR="9525" marT="9525" marB="0" anchor="b">
                    <a:lnL>
                      <a:noFill/>
                    </a:lnL>
                    <a:lnR>
                      <a:noFill/>
                    </a:lnR>
                    <a:lnT>
                      <a:noFill/>
                    </a:lnT>
                    <a:lnB>
                      <a:noFill/>
                    </a:lnB>
                  </a:tcPr>
                </a:tc>
                <a:tc>
                  <a:txBody>
                    <a:bodyPr/>
                    <a:lstStyle/>
                    <a:p>
                      <a:pPr algn="ctr" fontAlgn="b"/>
                      <a:r>
                        <a:rPr lang="en-AU" sz="1000" b="0" i="0" u="none" strike="noStrike" dirty="0">
                          <a:solidFill>
                            <a:schemeClr val="tx1"/>
                          </a:solidFill>
                          <a:effectLst/>
                          <a:latin typeface="Calibri"/>
                        </a:rPr>
                        <a:t>3</a:t>
                      </a:r>
                    </a:p>
                  </a:txBody>
                  <a:tcPr marL="9525" marR="9525" marT="9525" marB="0" anchor="b">
                    <a:lnL>
                      <a:noFill/>
                    </a:lnL>
                    <a:lnR>
                      <a:noFill/>
                    </a:lnR>
                    <a:lnT>
                      <a:noFill/>
                    </a:lnT>
                    <a:lnB>
                      <a:noFill/>
                    </a:lnB>
                  </a:tcPr>
                </a:tc>
                <a:tc>
                  <a:txBody>
                    <a:bodyPr/>
                    <a:lstStyle/>
                    <a:p>
                      <a:pPr algn="l" fontAlgn="b"/>
                      <a:r>
                        <a:rPr lang="en-AU" sz="1000" b="0" i="0" u="none" strike="noStrike">
                          <a:solidFill>
                            <a:schemeClr val="tx1"/>
                          </a:solidFill>
                          <a:effectLst/>
                          <a:latin typeface="Calibri"/>
                        </a:rPr>
                        <a:t>university lecturer</a:t>
                      </a:r>
                    </a:p>
                  </a:txBody>
                  <a:tcPr marL="6737" marR="6737" marT="6737"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7</a:t>
                      </a:r>
                    </a:p>
                  </a:txBody>
                  <a:tcPr marL="6737" marR="6737" marT="6737" marB="0" anchor="ctr">
                    <a:lnL>
                      <a:noFill/>
                    </a:lnL>
                    <a:lnR>
                      <a:noFill/>
                    </a:lnR>
                    <a:lnT>
                      <a:noFill/>
                    </a:lnT>
                    <a:lnB>
                      <a:noFill/>
                    </a:lnB>
                  </a:tcPr>
                </a:tc>
              </a:tr>
            </a:tbl>
          </a:graphicData>
        </a:graphic>
      </p:graphicFrame>
    </p:spTree>
    <p:extLst>
      <p:ext uri="{BB962C8B-B14F-4D97-AF65-F5344CB8AC3E}">
        <p14:creationId xmlns:p14="http://schemas.microsoft.com/office/powerpoint/2010/main" val="70451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959" y="1066800"/>
            <a:ext cx="7062084"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90600" y="296314"/>
            <a:ext cx="7467600" cy="857250"/>
          </a:xfrm>
        </p:spPr>
        <p:txBody>
          <a:bodyPr>
            <a:noAutofit/>
          </a:bodyPr>
          <a:lstStyle/>
          <a:p>
            <a:pPr algn="l"/>
            <a:r>
              <a:rPr lang="en-AU" sz="2400" i="1" dirty="0">
                <a:solidFill>
                  <a:schemeClr val="tx1"/>
                </a:solidFill>
              </a:rPr>
              <a:t>2.1. Supply vs. demand</a:t>
            </a:r>
            <a:br>
              <a:rPr lang="en-AU" sz="2400" i="1" dirty="0">
                <a:solidFill>
                  <a:schemeClr val="tx1"/>
                </a:solidFill>
              </a:rPr>
            </a:br>
            <a:r>
              <a:rPr lang="en-AU" sz="2000" i="1" dirty="0" smtClean="0">
                <a:solidFill>
                  <a:srgbClr val="29B69E"/>
                </a:solidFill>
              </a:rPr>
              <a:t>Engineering</a:t>
            </a:r>
            <a:endParaRPr lang="en-AU" sz="2000" i="1" dirty="0">
              <a:solidFill>
                <a:srgbClr val="29B69E"/>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3">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19" name="TextBox 18"/>
          <p:cNvSpPr txBox="1"/>
          <p:nvPr/>
        </p:nvSpPr>
        <p:spPr>
          <a:xfrm>
            <a:off x="228600" y="4394597"/>
            <a:ext cx="8686800" cy="615553"/>
          </a:xfrm>
          <a:prstGeom prst="rect">
            <a:avLst/>
          </a:prstGeom>
          <a:noFill/>
        </p:spPr>
        <p:txBody>
          <a:bodyPr wrap="square" rtlCol="0">
            <a:spAutoFit/>
          </a:bodyPr>
          <a:lstStyle/>
          <a:p>
            <a:pPr marL="285750" indent="-285750">
              <a:buFont typeface="Arial" pitchFamily="34" charset="0"/>
              <a:buChar char="•"/>
            </a:pPr>
            <a:r>
              <a:rPr lang="en-AU" sz="1400" b="1" dirty="0" smtClean="0"/>
              <a:t>Broad </a:t>
            </a:r>
            <a:r>
              <a:rPr lang="en-AU" sz="1400" b="1" dirty="0"/>
              <a:t>trend appears </a:t>
            </a:r>
            <a:r>
              <a:rPr lang="en-AU" sz="1400" b="1" i="1" dirty="0"/>
              <a:t>MORE </a:t>
            </a:r>
            <a:r>
              <a:rPr lang="en-AU" sz="1400" b="1" i="1" dirty="0" smtClean="0"/>
              <a:t> </a:t>
            </a:r>
            <a:r>
              <a:rPr lang="en-AU" sz="1400" b="1" dirty="0" err="1" smtClean="0"/>
              <a:t>RMIT</a:t>
            </a:r>
            <a:r>
              <a:rPr lang="en-AU" sz="1400" b="1" dirty="0" smtClean="0"/>
              <a:t> </a:t>
            </a:r>
            <a:r>
              <a:rPr lang="en-AU" sz="1400" b="1" dirty="0"/>
              <a:t>engineering graduates competing for </a:t>
            </a:r>
            <a:r>
              <a:rPr lang="en-AU" sz="1400" b="1" i="1" dirty="0"/>
              <a:t>LESS </a:t>
            </a:r>
            <a:r>
              <a:rPr lang="en-AU" sz="1400" b="1" dirty="0"/>
              <a:t>engineering </a:t>
            </a:r>
            <a:r>
              <a:rPr lang="en-AU" sz="1400" b="1" dirty="0" smtClean="0"/>
              <a:t>jobs</a:t>
            </a:r>
          </a:p>
          <a:p>
            <a:pPr marL="285750" indent="-285750">
              <a:buFont typeface="Arial" pitchFamily="34" charset="0"/>
              <a:buChar char="•"/>
            </a:pPr>
            <a:r>
              <a:rPr lang="en-AU" sz="1000" dirty="0" smtClean="0"/>
              <a:t>More </a:t>
            </a:r>
            <a:r>
              <a:rPr lang="en-AU" sz="1000" dirty="0" err="1"/>
              <a:t>RMIT</a:t>
            </a:r>
            <a:r>
              <a:rPr lang="en-AU" sz="1000" dirty="0"/>
              <a:t> engineering students graduating (predominately stay in VIC)</a:t>
            </a:r>
          </a:p>
          <a:p>
            <a:pPr marL="285750" indent="-285750">
              <a:buFont typeface="Arial" pitchFamily="34" charset="0"/>
              <a:buChar char="•"/>
            </a:pPr>
            <a:r>
              <a:rPr lang="en-AU" sz="1000" dirty="0" smtClean="0"/>
              <a:t>Burning </a:t>
            </a:r>
            <a:r>
              <a:rPr lang="en-AU" sz="1000" dirty="0"/>
              <a:t>glass total ads for Melbourne (</a:t>
            </a:r>
            <a:r>
              <a:rPr lang="en-AU" sz="1000" dirty="0" smtClean="0"/>
              <a:t>engineering job search) highlights a smaller market in recent years and gradually recovers</a:t>
            </a:r>
            <a:endParaRPr lang="en-AU" sz="1000" dirty="0"/>
          </a:p>
        </p:txBody>
      </p:sp>
      <p:sp>
        <p:nvSpPr>
          <p:cNvPr id="11" name="TextBox 10"/>
          <p:cNvSpPr txBox="1"/>
          <p:nvPr/>
        </p:nvSpPr>
        <p:spPr>
          <a:xfrm>
            <a:off x="4876800" y="3862685"/>
            <a:ext cx="3947160" cy="461665"/>
          </a:xfrm>
          <a:prstGeom prst="rect">
            <a:avLst/>
          </a:prstGeom>
          <a:noFill/>
        </p:spPr>
        <p:txBody>
          <a:bodyPr wrap="square" rtlCol="0">
            <a:spAutoFit/>
          </a:bodyPr>
          <a:lstStyle/>
          <a:p>
            <a:r>
              <a:rPr lang="en-AU" sz="800" i="1" dirty="0" smtClean="0">
                <a:solidFill>
                  <a:srgbClr val="FF0000"/>
                </a:solidFill>
                <a:latin typeface="Calibri" pitchFamily="34" charset="0"/>
                <a:cs typeface="Calibri" pitchFamily="34" charset="0"/>
              </a:rPr>
              <a:t>Please </a:t>
            </a:r>
            <a:r>
              <a:rPr lang="en-AU" sz="800" i="1" dirty="0">
                <a:solidFill>
                  <a:srgbClr val="FF0000"/>
                </a:solidFill>
                <a:latin typeface="Calibri" pitchFamily="34" charset="0"/>
                <a:cs typeface="Calibri" pitchFamily="34" charset="0"/>
              </a:rPr>
              <a:t>also note that these results reflect point-in-time data and are subject to change as improvements are made to </a:t>
            </a:r>
            <a:r>
              <a:rPr lang="en-AU" sz="800" i="1" dirty="0" smtClean="0">
                <a:solidFill>
                  <a:srgbClr val="FF0000"/>
                </a:solidFill>
                <a:latin typeface="Calibri" pitchFamily="34" charset="0"/>
                <a:cs typeface="Calibri" pitchFamily="34" charset="0"/>
              </a:rPr>
              <a:t>the </a:t>
            </a:r>
            <a:r>
              <a:rPr lang="en-AU" sz="800" i="1" dirty="0">
                <a:solidFill>
                  <a:srgbClr val="FF0000"/>
                </a:solidFill>
                <a:latin typeface="Calibri" pitchFamily="34" charset="0"/>
                <a:cs typeface="Calibri" pitchFamily="34" charset="0"/>
              </a:rPr>
              <a:t>aggregation and reporting methodologies. Burning Glass does not recommend use of this data for time series reporting.</a:t>
            </a:r>
          </a:p>
        </p:txBody>
      </p:sp>
      <p:sp>
        <p:nvSpPr>
          <p:cNvPr id="14" name="TextBox 13"/>
          <p:cNvSpPr txBox="1"/>
          <p:nvPr/>
        </p:nvSpPr>
        <p:spPr>
          <a:xfrm>
            <a:off x="7239000" y="5143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spTree>
    <p:extLst>
      <p:ext uri="{BB962C8B-B14F-4D97-AF65-F5344CB8AC3E}">
        <p14:creationId xmlns:p14="http://schemas.microsoft.com/office/powerpoint/2010/main" val="2753609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549055047"/>
              </p:ext>
            </p:extLst>
          </p:nvPr>
        </p:nvGraphicFramePr>
        <p:xfrm>
          <a:off x="890700" y="1527810"/>
          <a:ext cx="2016000" cy="1577340"/>
        </p:xfrm>
        <a:graphic>
          <a:graphicData uri="http://schemas.openxmlformats.org/drawingml/2006/table">
            <a:tbl>
              <a:tblPr/>
              <a:tblGrid>
                <a:gridCol w="1656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Civil Engineer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606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Electrical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322</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Mechanical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298</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Engineering Manager/ Project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263</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Revit Architectural Drafter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258</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Surveyor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221</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Structural Design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207</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Engineering Manager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166</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Electrical Engineering Technician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139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Civil Draftsperson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135</a:t>
                      </a:r>
                    </a:p>
                  </a:txBody>
                  <a:tcPr marL="9525" marR="9525" marT="9525" marB="0" anchor="ctr">
                    <a:lnL>
                      <a:noFill/>
                    </a:lnL>
                    <a:lnR>
                      <a:noFill/>
                    </a:lnR>
                    <a:lnT>
                      <a:noFill/>
                    </a:lnT>
                    <a:lnB>
                      <a:noFill/>
                    </a:lnB>
                  </a:tcPr>
                </a:tc>
              </a:tr>
            </a:tbl>
          </a:graphicData>
        </a:graphic>
      </p:graphicFrame>
      <p:sp>
        <p:nvSpPr>
          <p:cNvPr id="19" name="TextBox 18"/>
          <p:cNvSpPr txBox="1"/>
          <p:nvPr/>
        </p:nvSpPr>
        <p:spPr>
          <a:xfrm>
            <a:off x="1136700" y="1148890"/>
            <a:ext cx="1524000" cy="369332"/>
          </a:xfrm>
          <a:prstGeom prst="rect">
            <a:avLst/>
          </a:prstGeom>
          <a:noFill/>
        </p:spPr>
        <p:txBody>
          <a:bodyPr wrap="square" rtlCol="0">
            <a:spAutoFit/>
          </a:bodyPr>
          <a:lstStyle/>
          <a:p>
            <a:pPr algn="ctr"/>
            <a:r>
              <a:rPr lang="en-AU" dirty="0" smtClean="0"/>
              <a:t>Melbourne</a:t>
            </a:r>
            <a:endParaRPr lang="en-AU" sz="1400" dirty="0"/>
          </a:p>
        </p:txBody>
      </p:sp>
      <p:graphicFrame>
        <p:nvGraphicFramePr>
          <p:cNvPr id="22" name="Table 21"/>
          <p:cNvGraphicFramePr>
            <a:graphicFrameLocks noGrp="1"/>
          </p:cNvGraphicFramePr>
          <p:nvPr>
            <p:extLst>
              <p:ext uri="{D42A27DB-BD31-4B8C-83A1-F6EECF244321}">
                <p14:modId xmlns:p14="http://schemas.microsoft.com/office/powerpoint/2010/main" val="1741057117"/>
              </p:ext>
            </p:extLst>
          </p:nvPr>
        </p:nvGraphicFramePr>
        <p:xfrm>
          <a:off x="3691050" y="1552225"/>
          <a:ext cx="2016000" cy="1577340"/>
        </p:xfrm>
        <a:graphic>
          <a:graphicData uri="http://schemas.openxmlformats.org/drawingml/2006/table">
            <a:tbl>
              <a:tblPr/>
              <a:tblGrid>
                <a:gridCol w="1656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- 2015</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bg1"/>
                          </a:solidFill>
                          <a:effectLst/>
                          <a:latin typeface="Calibri"/>
                        </a:rPr>
                        <a:t>Civil Engineer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1,003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Structural Design</a:t>
                      </a:r>
                    </a:p>
                  </a:txBody>
                  <a:tcPr marL="9525" marR="9525" marT="9525" marB="0" anchor="ctr">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506</a:t>
                      </a:r>
                    </a:p>
                  </a:txBody>
                  <a:tcPr marL="9525" marR="9525" marT="9525" marB="0" anchor="ctr">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Engineering Manager/ Project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477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Electrical Engineer</a:t>
                      </a:r>
                    </a:p>
                  </a:txBody>
                  <a:tcPr marL="9525" marR="9525" marT="9525" marB="0" anchor="ctr">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457</a:t>
                      </a:r>
                    </a:p>
                  </a:txBody>
                  <a:tcPr marL="9525" marR="9525" marT="9525" marB="0" anchor="ctr">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339</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Surveyor</a:t>
                      </a:r>
                    </a:p>
                  </a:txBody>
                  <a:tcPr marL="9525" marR="9525" marT="9525" marB="0" anchor="ctr">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284</a:t>
                      </a:r>
                    </a:p>
                  </a:txBody>
                  <a:tcPr marL="9525" marR="9525" marT="9525" marB="0" anchor="ctr">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Structural Drafter</a:t>
                      </a:r>
                    </a:p>
                  </a:txBody>
                  <a:tcPr marL="9525" marR="9525" marT="9525" marB="0" anchor="ctr">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225</a:t>
                      </a:r>
                    </a:p>
                  </a:txBody>
                  <a:tcPr marL="9525" marR="9525" marT="9525" marB="0" anchor="ctr">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Civil Engineering Draftsperson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210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Draftsperson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209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Revit Architectural Drafter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189</a:t>
                      </a:r>
                    </a:p>
                  </a:txBody>
                  <a:tcPr marL="9525" marR="9525" marT="9525" marB="0" anchor="ctr">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160762058"/>
              </p:ext>
            </p:extLst>
          </p:nvPr>
        </p:nvGraphicFramePr>
        <p:xfrm>
          <a:off x="3691050" y="1527810"/>
          <a:ext cx="2016000" cy="1577340"/>
        </p:xfrm>
        <a:graphic>
          <a:graphicData uri="http://schemas.openxmlformats.org/drawingml/2006/table">
            <a:tbl>
              <a:tblPr/>
              <a:tblGrid>
                <a:gridCol w="1656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Civil Engineer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dirty="0">
                          <a:solidFill>
                            <a:schemeClr val="tx1"/>
                          </a:solidFill>
                          <a:effectLst/>
                          <a:latin typeface="Calibri"/>
                        </a:rPr>
                        <a:t>2,183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Electrical Engineer</a:t>
                      </a:r>
                    </a:p>
                  </a:txBody>
                  <a:tcPr marL="9525" marR="9525" marT="9525" marB="0" anchor="ctr">
                    <a:lnL>
                      <a:noFill/>
                    </a:lnL>
                    <a:lnR>
                      <a:noFill/>
                    </a:lnR>
                    <a:lnT>
                      <a:noFill/>
                    </a:lnT>
                    <a:lnB>
                      <a:noFill/>
                    </a:lnB>
                  </a:tcPr>
                </a:tc>
                <a:tc>
                  <a:txBody>
                    <a:bodyPr/>
                    <a:lstStyle/>
                    <a:p>
                      <a:pPr algn="r" fontAlgn="b"/>
                      <a:r>
                        <a:rPr lang="en-AU" sz="800" b="0" i="0" u="none" strike="noStrike">
                          <a:solidFill>
                            <a:schemeClr val="tx1"/>
                          </a:solidFill>
                          <a:effectLst/>
                          <a:latin typeface="Calibri"/>
                        </a:rPr>
                        <a:t>840</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Engineering Manager/ Project Engineer</a:t>
                      </a:r>
                    </a:p>
                  </a:txBody>
                  <a:tcPr marL="9525" marR="9525" marT="9525" marB="0" anchor="ctr">
                    <a:lnL>
                      <a:noFill/>
                    </a:lnL>
                    <a:lnR>
                      <a:noFill/>
                    </a:lnR>
                    <a:lnT>
                      <a:noFill/>
                    </a:lnT>
                    <a:lnB>
                      <a:noFill/>
                    </a:lnB>
                  </a:tcPr>
                </a:tc>
                <a:tc>
                  <a:txBody>
                    <a:bodyPr/>
                    <a:lstStyle/>
                    <a:p>
                      <a:pPr algn="r" fontAlgn="b"/>
                      <a:r>
                        <a:rPr lang="en-AU" sz="800" b="0" i="0" u="none" strike="noStrike">
                          <a:solidFill>
                            <a:schemeClr val="tx1"/>
                          </a:solidFill>
                          <a:effectLst/>
                          <a:latin typeface="Calibri"/>
                        </a:rPr>
                        <a:t>824</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Structural Design</a:t>
                      </a:r>
                    </a:p>
                  </a:txBody>
                  <a:tcPr marL="9525" marR="9525" marT="9525" marB="0" anchor="ctr">
                    <a:lnL>
                      <a:noFill/>
                    </a:lnL>
                    <a:lnR>
                      <a:noFill/>
                    </a:lnR>
                    <a:lnT>
                      <a:noFill/>
                    </a:lnT>
                    <a:lnB>
                      <a:noFill/>
                    </a:lnB>
                  </a:tcPr>
                </a:tc>
                <a:tc>
                  <a:txBody>
                    <a:bodyPr/>
                    <a:lstStyle/>
                    <a:p>
                      <a:pPr algn="r" fontAlgn="b"/>
                      <a:r>
                        <a:rPr lang="en-AU" sz="800" b="0" i="0" u="none" strike="noStrike">
                          <a:solidFill>
                            <a:schemeClr val="tx1"/>
                          </a:solidFill>
                          <a:effectLst/>
                          <a:latin typeface="Calibri"/>
                        </a:rPr>
                        <a:t>776</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Mechanical Engineer</a:t>
                      </a:r>
                    </a:p>
                  </a:txBody>
                  <a:tcPr marL="9525" marR="9525" marT="9525" marB="0" anchor="ctr">
                    <a:lnL>
                      <a:noFill/>
                    </a:lnL>
                    <a:lnR>
                      <a:noFill/>
                    </a:lnR>
                    <a:lnT>
                      <a:noFill/>
                    </a:lnT>
                    <a:lnB>
                      <a:noFill/>
                    </a:lnB>
                  </a:tcPr>
                </a:tc>
                <a:tc>
                  <a:txBody>
                    <a:bodyPr/>
                    <a:lstStyle/>
                    <a:p>
                      <a:pPr algn="r" fontAlgn="b"/>
                      <a:r>
                        <a:rPr lang="en-AU" sz="800" b="0" i="0" u="none" strike="noStrike">
                          <a:solidFill>
                            <a:schemeClr val="tx1"/>
                          </a:solidFill>
                          <a:effectLst/>
                          <a:latin typeface="Calibri"/>
                        </a:rPr>
                        <a:t>640</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Surveyor</a:t>
                      </a:r>
                    </a:p>
                  </a:txBody>
                  <a:tcPr marL="9525" marR="9525" marT="9525" marB="0" anchor="ctr">
                    <a:lnL>
                      <a:noFill/>
                    </a:lnL>
                    <a:lnR>
                      <a:noFill/>
                    </a:lnR>
                    <a:lnT>
                      <a:noFill/>
                    </a:lnT>
                    <a:lnB>
                      <a:noFill/>
                    </a:lnB>
                  </a:tcPr>
                </a:tc>
                <a:tc>
                  <a:txBody>
                    <a:bodyPr/>
                    <a:lstStyle/>
                    <a:p>
                      <a:pPr algn="r" fontAlgn="b"/>
                      <a:r>
                        <a:rPr lang="en-AU" sz="800" b="0" i="0" u="none" strike="noStrike">
                          <a:solidFill>
                            <a:schemeClr val="tx1"/>
                          </a:solidFill>
                          <a:effectLst/>
                          <a:latin typeface="Calibri"/>
                        </a:rPr>
                        <a:t>401</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Structural Drafter</a:t>
                      </a:r>
                    </a:p>
                  </a:txBody>
                  <a:tcPr marL="9525" marR="9525" marT="9525" marB="0" anchor="ctr">
                    <a:lnL>
                      <a:noFill/>
                    </a:lnL>
                    <a:lnR>
                      <a:noFill/>
                    </a:lnR>
                    <a:lnT>
                      <a:noFill/>
                    </a:lnT>
                    <a:lnB>
                      <a:noFill/>
                    </a:lnB>
                  </a:tcPr>
                </a:tc>
                <a:tc>
                  <a:txBody>
                    <a:bodyPr/>
                    <a:lstStyle/>
                    <a:p>
                      <a:pPr algn="r" fontAlgn="b"/>
                      <a:r>
                        <a:rPr lang="en-AU" sz="800" b="0" i="0" u="none" strike="noStrike">
                          <a:solidFill>
                            <a:schemeClr val="tx1"/>
                          </a:solidFill>
                          <a:effectLst/>
                          <a:latin typeface="Calibri"/>
                        </a:rPr>
                        <a:t>400</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Civil Draftsperson</a:t>
                      </a:r>
                    </a:p>
                  </a:txBody>
                  <a:tcPr marL="9525" marR="9525" marT="9525" marB="0" anchor="ctr">
                    <a:lnL>
                      <a:noFill/>
                    </a:lnL>
                    <a:lnR>
                      <a:noFill/>
                    </a:lnR>
                    <a:lnT>
                      <a:noFill/>
                    </a:lnT>
                    <a:lnB>
                      <a:noFill/>
                    </a:lnB>
                  </a:tcPr>
                </a:tc>
                <a:tc>
                  <a:txBody>
                    <a:bodyPr/>
                    <a:lstStyle/>
                    <a:p>
                      <a:pPr algn="r" fontAlgn="b"/>
                      <a:r>
                        <a:rPr lang="en-AU" sz="800" b="0" i="0" u="none" strike="noStrike" dirty="0">
                          <a:solidFill>
                            <a:schemeClr val="tx1"/>
                          </a:solidFill>
                          <a:effectLst/>
                          <a:latin typeface="Calibri"/>
                        </a:rPr>
                        <a:t>391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Civil Engineering Draftsperson</a:t>
                      </a:r>
                    </a:p>
                  </a:txBody>
                  <a:tcPr marL="9525" marR="9525" marT="9525" marB="0" anchor="ctr">
                    <a:lnL>
                      <a:noFill/>
                    </a:lnL>
                    <a:lnR>
                      <a:noFill/>
                    </a:lnR>
                    <a:lnT>
                      <a:noFill/>
                    </a:lnT>
                    <a:lnB>
                      <a:noFill/>
                    </a:lnB>
                  </a:tcPr>
                </a:tc>
                <a:tc>
                  <a:txBody>
                    <a:bodyPr/>
                    <a:lstStyle/>
                    <a:p>
                      <a:pPr algn="r" fontAlgn="b"/>
                      <a:r>
                        <a:rPr lang="en-AU" sz="800" b="0" i="0" u="none" strike="noStrike" dirty="0">
                          <a:solidFill>
                            <a:schemeClr val="tx1"/>
                          </a:solidFill>
                          <a:effectLst/>
                          <a:latin typeface="Calibri"/>
                        </a:rPr>
                        <a:t>375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Revit Architectural Drafter</a:t>
                      </a:r>
                    </a:p>
                  </a:txBody>
                  <a:tcPr marL="9525" marR="9525" marT="9525" marB="0" anchor="ctr">
                    <a:lnL>
                      <a:noFill/>
                    </a:lnL>
                    <a:lnR>
                      <a:noFill/>
                    </a:lnR>
                    <a:lnT>
                      <a:noFill/>
                    </a:lnT>
                    <a:lnB>
                      <a:noFill/>
                    </a:lnB>
                  </a:tcPr>
                </a:tc>
                <a:tc>
                  <a:txBody>
                    <a:bodyPr/>
                    <a:lstStyle/>
                    <a:p>
                      <a:pPr algn="r" fontAlgn="b"/>
                      <a:r>
                        <a:rPr lang="en-AU" sz="800" b="0" i="0" u="none" strike="noStrike" dirty="0">
                          <a:solidFill>
                            <a:schemeClr val="tx1"/>
                          </a:solidFill>
                          <a:effectLst/>
                          <a:latin typeface="Calibri"/>
                        </a:rPr>
                        <a:t>302</a:t>
                      </a:r>
                    </a:p>
                  </a:txBody>
                  <a:tcPr marL="9525" marR="9525" marT="9525" marB="0" anchor="ctr">
                    <a:lnL>
                      <a:noFill/>
                    </a:lnL>
                    <a:lnR>
                      <a:noFill/>
                    </a:lnR>
                    <a:lnT>
                      <a:noFill/>
                    </a:lnT>
                    <a:lnB>
                      <a:noFill/>
                    </a:lnB>
                  </a:tcPr>
                </a:tc>
              </a:tr>
            </a:tbl>
          </a:graphicData>
        </a:graphic>
      </p:graphicFrame>
      <p:sp>
        <p:nvSpPr>
          <p:cNvPr id="24" name="TextBox 23"/>
          <p:cNvSpPr txBox="1"/>
          <p:nvPr/>
        </p:nvSpPr>
        <p:spPr>
          <a:xfrm>
            <a:off x="3937050" y="1148890"/>
            <a:ext cx="1524000" cy="369332"/>
          </a:xfrm>
          <a:prstGeom prst="rect">
            <a:avLst/>
          </a:prstGeom>
          <a:noFill/>
        </p:spPr>
        <p:txBody>
          <a:bodyPr wrap="square" rtlCol="0">
            <a:spAutoFit/>
          </a:bodyPr>
          <a:lstStyle/>
          <a:p>
            <a:pPr algn="ctr"/>
            <a:r>
              <a:rPr lang="en-AU" dirty="0" smtClean="0"/>
              <a:t>Sydney</a:t>
            </a:r>
            <a:endParaRPr lang="en-AU" sz="1400" dirty="0"/>
          </a:p>
        </p:txBody>
      </p:sp>
      <p:graphicFrame>
        <p:nvGraphicFramePr>
          <p:cNvPr id="25" name="Table 24"/>
          <p:cNvGraphicFramePr>
            <a:graphicFrameLocks noGrp="1"/>
          </p:cNvGraphicFramePr>
          <p:nvPr>
            <p:extLst>
              <p:ext uri="{D42A27DB-BD31-4B8C-83A1-F6EECF244321}">
                <p14:modId xmlns:p14="http://schemas.microsoft.com/office/powerpoint/2010/main" val="57886425"/>
              </p:ext>
            </p:extLst>
          </p:nvPr>
        </p:nvGraphicFramePr>
        <p:xfrm>
          <a:off x="6505800" y="1552225"/>
          <a:ext cx="2016000" cy="1577340"/>
        </p:xfrm>
        <a:graphic>
          <a:graphicData uri="http://schemas.openxmlformats.org/drawingml/2006/table">
            <a:tbl>
              <a:tblPr/>
              <a:tblGrid>
                <a:gridCol w="1656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- 2015</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Civil Engineer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333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212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Structural Design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185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Electrical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179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Engineering Draftsperson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123</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Engineering Manager/ Project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120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Revit Architectural Drafter</a:t>
                      </a:r>
                    </a:p>
                  </a:txBody>
                  <a:tcPr marL="9525" marR="9525" marT="9525" marB="0" anchor="ctr">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73</a:t>
                      </a:r>
                    </a:p>
                  </a:txBody>
                  <a:tcPr marL="9525" marR="9525" marT="9525" marB="0" anchor="ctr">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Structural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64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Structural Drafter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Draftsperson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56</a:t>
                      </a:r>
                    </a:p>
                  </a:txBody>
                  <a:tcPr marL="9525" marR="9525" marT="9525" marB="0" anchor="ctr">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700421274"/>
              </p:ext>
            </p:extLst>
          </p:nvPr>
        </p:nvGraphicFramePr>
        <p:xfrm>
          <a:off x="6505800" y="1527810"/>
          <a:ext cx="2016000" cy="1577340"/>
        </p:xfrm>
        <a:graphic>
          <a:graphicData uri="http://schemas.openxmlformats.org/drawingml/2006/table">
            <a:tbl>
              <a:tblPr/>
              <a:tblGrid>
                <a:gridCol w="1656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Civil Engineer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417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Structural Design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303</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Electrical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237</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Civil Engineering Draftsperson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203</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Mechanical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190</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Engineering Manager/ Project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177</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Structural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77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Civil Draftsperson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76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Engineering Manager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76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Surveyor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55</a:t>
                      </a:r>
                    </a:p>
                  </a:txBody>
                  <a:tcPr marL="9525" marR="9525" marT="9525" marB="0" anchor="ctr">
                    <a:lnL>
                      <a:noFill/>
                    </a:lnL>
                    <a:lnR>
                      <a:noFill/>
                    </a:lnR>
                    <a:lnT>
                      <a:noFill/>
                    </a:lnT>
                    <a:lnB>
                      <a:noFill/>
                    </a:lnB>
                  </a:tcPr>
                </a:tc>
              </a:tr>
            </a:tbl>
          </a:graphicData>
        </a:graphic>
      </p:graphicFrame>
      <p:sp>
        <p:nvSpPr>
          <p:cNvPr id="27" name="TextBox 26"/>
          <p:cNvSpPr txBox="1"/>
          <p:nvPr/>
        </p:nvSpPr>
        <p:spPr>
          <a:xfrm>
            <a:off x="6751800" y="1148890"/>
            <a:ext cx="1524000" cy="369332"/>
          </a:xfrm>
          <a:prstGeom prst="rect">
            <a:avLst/>
          </a:prstGeom>
          <a:noFill/>
        </p:spPr>
        <p:txBody>
          <a:bodyPr wrap="square" rtlCol="0">
            <a:spAutoFit/>
          </a:bodyPr>
          <a:lstStyle/>
          <a:p>
            <a:pPr algn="ctr"/>
            <a:r>
              <a:rPr lang="en-AU" dirty="0" smtClean="0"/>
              <a:t>Brisbane</a:t>
            </a:r>
            <a:endParaRPr lang="en-AU" sz="1400" dirty="0"/>
          </a:p>
        </p:txBody>
      </p:sp>
      <p:cxnSp>
        <p:nvCxnSpPr>
          <p:cNvPr id="4" name="Straight Connector 3"/>
          <p:cNvCxnSpPr/>
          <p:nvPr/>
        </p:nvCxnSpPr>
        <p:spPr>
          <a:xfrm>
            <a:off x="3276600" y="1148890"/>
            <a:ext cx="0" cy="36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1123950"/>
            <a:ext cx="0" cy="3672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990600" y="296314"/>
            <a:ext cx="7467600" cy="857250"/>
          </a:xfrm>
        </p:spPr>
        <p:txBody>
          <a:bodyPr>
            <a:noAutofit/>
          </a:bodyPr>
          <a:lstStyle/>
          <a:p>
            <a:pPr lvl="1"/>
            <a:r>
              <a:rPr lang="en-AU" sz="2400" i="1" kern="1200" dirty="0">
                <a:solidFill>
                  <a:schemeClr val="tx1"/>
                </a:solidFill>
                <a:latin typeface="+mj-lt"/>
                <a:ea typeface="+mj-ea"/>
                <a:cs typeface="+mj-cs"/>
              </a:rPr>
              <a:t>3.1. </a:t>
            </a:r>
            <a:r>
              <a:rPr lang="en-AU" sz="2400" i="1" kern="1200" dirty="0" smtClean="0">
                <a:solidFill>
                  <a:schemeClr val="tx1"/>
                </a:solidFill>
                <a:latin typeface="+mj-lt"/>
                <a:ea typeface="+mj-ea"/>
                <a:cs typeface="+mj-cs"/>
              </a:rPr>
              <a:t>‘</a:t>
            </a:r>
            <a:r>
              <a:rPr lang="en-AU" sz="2400" i="1" kern="1200" dirty="0">
                <a:solidFill>
                  <a:schemeClr val="tx1"/>
                </a:solidFill>
                <a:latin typeface="+mj-lt"/>
                <a:ea typeface="+mj-ea"/>
                <a:cs typeface="+mj-cs"/>
              </a:rPr>
              <a:t>Top ten job titles’ </a:t>
            </a:r>
            <a:r>
              <a:rPr lang="en-AU" sz="2400" i="1" kern="1200" dirty="0" smtClean="0">
                <a:solidFill>
                  <a:schemeClr val="tx1"/>
                </a:solidFill>
                <a:latin typeface="+mj-lt"/>
                <a:ea typeface="+mj-ea"/>
                <a:cs typeface="+mj-cs"/>
              </a:rPr>
              <a:t>2016 </a:t>
            </a:r>
            <a:r>
              <a:rPr lang="en-AU" sz="2400" i="1" kern="1200" dirty="0">
                <a:solidFill>
                  <a:schemeClr val="tx1"/>
                </a:solidFill>
                <a:latin typeface="+mj-lt"/>
                <a:ea typeface="+mj-ea"/>
                <a:cs typeface="+mj-cs"/>
              </a:rPr>
              <a:t>vs. </a:t>
            </a:r>
            <a:r>
              <a:rPr lang="en-AU" sz="2400" i="1" kern="1200" dirty="0" smtClean="0">
                <a:solidFill>
                  <a:schemeClr val="tx1"/>
                </a:solidFill>
                <a:latin typeface="+mj-lt"/>
                <a:ea typeface="+mj-ea"/>
                <a:cs typeface="+mj-cs"/>
              </a:rPr>
              <a:t>2017</a:t>
            </a:r>
            <a:r>
              <a:rPr lang="en-AU" sz="2400" i="1" kern="1200" dirty="0">
                <a:solidFill>
                  <a:schemeClr val="tx1"/>
                </a:solidFill>
                <a:latin typeface="+mj-lt"/>
                <a:ea typeface="+mj-ea"/>
                <a:cs typeface="+mj-cs"/>
              </a:rPr>
              <a:t/>
            </a:r>
            <a:br>
              <a:rPr lang="en-AU" sz="2400" i="1" kern="1200" dirty="0">
                <a:solidFill>
                  <a:schemeClr val="tx1"/>
                </a:solidFill>
                <a:latin typeface="+mj-lt"/>
                <a:ea typeface="+mj-ea"/>
                <a:cs typeface="+mj-cs"/>
              </a:rPr>
            </a:br>
            <a:r>
              <a:rPr lang="en-AU" sz="2000" i="1" kern="1200" dirty="0" smtClean="0">
                <a:solidFill>
                  <a:srgbClr val="29B69E"/>
                </a:solidFill>
                <a:latin typeface="+mj-lt"/>
                <a:ea typeface="+mj-ea"/>
                <a:cs typeface="+mj-cs"/>
              </a:rPr>
              <a:t>Burning Glass: Engineering search</a:t>
            </a:r>
            <a:endParaRPr lang="en-AU" sz="2000" i="1" kern="1200" dirty="0">
              <a:solidFill>
                <a:srgbClr val="29B69E"/>
              </a:solidFill>
              <a:latin typeface="+mj-lt"/>
              <a:ea typeface="+mj-ea"/>
              <a:cs typeface="+mj-cs"/>
            </a:endParaRPr>
          </a:p>
        </p:txBody>
      </p:sp>
      <p:graphicFrame>
        <p:nvGraphicFramePr>
          <p:cNvPr id="31" name="Table 30"/>
          <p:cNvGraphicFramePr>
            <a:graphicFrameLocks noGrp="1"/>
          </p:cNvGraphicFramePr>
          <p:nvPr>
            <p:extLst>
              <p:ext uri="{D42A27DB-BD31-4B8C-83A1-F6EECF244321}">
                <p14:modId xmlns:p14="http://schemas.microsoft.com/office/powerpoint/2010/main" val="696880507"/>
              </p:ext>
            </p:extLst>
          </p:nvPr>
        </p:nvGraphicFramePr>
        <p:xfrm>
          <a:off x="3800700" y="160401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17,503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Project Coordinator</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6,070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Retail Manager</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4,622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Receptionist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3,929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Qualified Accountant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3,898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Developer Programmer</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3,623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Client Services Clerk</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3,613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Construction Foreman/Manager</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3,314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Financial Analyst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3,236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Systems Analyst</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3,216</a:t>
                      </a:r>
                    </a:p>
                  </a:txBody>
                  <a:tcPr marL="9525" marR="9525" marT="9525" marB="0" anchor="b">
                    <a:lnL>
                      <a:noFill/>
                    </a:lnL>
                    <a:lnR>
                      <a:noFill/>
                    </a:lnR>
                    <a:lnT>
                      <a:noFill/>
                    </a:lnT>
                    <a:lnB>
                      <a:noFill/>
                    </a:lnB>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141636888"/>
              </p:ext>
            </p:extLst>
          </p:nvPr>
        </p:nvGraphicFramePr>
        <p:xfrm>
          <a:off x="6582000" y="160401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3,134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Retail Manager</a:t>
                      </a:r>
                    </a:p>
                  </a:txBody>
                  <a:tcPr marL="9525" marR="9525" marT="9525" marB="0" anchor="ctr">
                    <a:lnL>
                      <a:noFill/>
                    </a:lnL>
                    <a:lnR>
                      <a:noFill/>
                    </a:lnR>
                    <a:lnT>
                      <a:noFill/>
                    </a:lnT>
                    <a:lnB>
                      <a:noFill/>
                    </a:lnB>
                  </a:tcPr>
                </a:tc>
                <a:tc>
                  <a:txBody>
                    <a:bodyPr/>
                    <a:lstStyle/>
                    <a:p>
                      <a:pPr algn="r" fontAlgn="b"/>
                      <a:r>
                        <a:rPr lang="en-AU" sz="800" b="0" i="0" u="none" strike="noStrike">
                          <a:solidFill>
                            <a:schemeClr val="bg1"/>
                          </a:solidFill>
                          <a:effectLst/>
                          <a:latin typeface="Calibri"/>
                        </a:rPr>
                        <a:t>1,389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Project Coordinator</a:t>
                      </a:r>
                    </a:p>
                  </a:txBody>
                  <a:tcPr marL="9525" marR="9525" marT="9525" marB="0" anchor="ctr">
                    <a:lnL>
                      <a:noFill/>
                    </a:lnL>
                    <a:lnR>
                      <a:noFill/>
                    </a:lnR>
                    <a:lnT>
                      <a:noFill/>
                    </a:lnT>
                    <a:lnB>
                      <a:noFill/>
                    </a:lnB>
                  </a:tcPr>
                </a:tc>
                <a:tc>
                  <a:txBody>
                    <a:bodyPr/>
                    <a:lstStyle/>
                    <a:p>
                      <a:pPr algn="r" fontAlgn="b"/>
                      <a:r>
                        <a:rPr lang="en-AU" sz="800" b="0" i="0" u="none" strike="noStrike">
                          <a:solidFill>
                            <a:schemeClr val="bg1"/>
                          </a:solidFill>
                          <a:effectLst/>
                          <a:latin typeface="Calibri"/>
                        </a:rPr>
                        <a:t>1,222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Qualified Accountant</a:t>
                      </a:r>
                    </a:p>
                  </a:txBody>
                  <a:tcPr marL="9525" marR="9525" marT="9525" marB="0" anchor="ctr">
                    <a:lnL>
                      <a:noFill/>
                    </a:lnL>
                    <a:lnR>
                      <a:noFill/>
                    </a:lnR>
                    <a:lnT>
                      <a:noFill/>
                    </a:lnT>
                    <a:lnB>
                      <a:noFill/>
                    </a:lnB>
                  </a:tcPr>
                </a:tc>
                <a:tc>
                  <a:txBody>
                    <a:bodyPr/>
                    <a:lstStyle/>
                    <a:p>
                      <a:pPr algn="r" fontAlgn="b"/>
                      <a:r>
                        <a:rPr lang="en-AU" sz="800" b="0" i="0" u="none" strike="noStrike">
                          <a:solidFill>
                            <a:schemeClr val="bg1"/>
                          </a:solidFill>
                          <a:effectLst/>
                          <a:latin typeface="Calibri"/>
                        </a:rPr>
                        <a:t>1,136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Registered Nurse</a:t>
                      </a:r>
                    </a:p>
                  </a:txBody>
                  <a:tcPr marL="9525" marR="9525" marT="9525" marB="0" anchor="ctr">
                    <a:lnL>
                      <a:noFill/>
                    </a:lnL>
                    <a:lnR>
                      <a:noFill/>
                    </a:lnR>
                    <a:lnT>
                      <a:noFill/>
                    </a:lnT>
                    <a:lnB>
                      <a:noFill/>
                    </a:lnB>
                  </a:tcPr>
                </a:tc>
                <a:tc>
                  <a:txBody>
                    <a:bodyPr/>
                    <a:lstStyle/>
                    <a:p>
                      <a:pPr algn="r" fontAlgn="b"/>
                      <a:r>
                        <a:rPr lang="en-AU" sz="800" b="0" i="0" u="none" strike="noStrike">
                          <a:solidFill>
                            <a:schemeClr val="bg1"/>
                          </a:solidFill>
                          <a:effectLst/>
                          <a:latin typeface="Calibri"/>
                        </a:rPr>
                        <a:t>1,051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Administration Officer</a:t>
                      </a:r>
                    </a:p>
                  </a:txBody>
                  <a:tcPr marL="9525" marR="9525" marT="9525" marB="0" anchor="ctr">
                    <a:lnL>
                      <a:noFill/>
                    </a:lnL>
                    <a:lnR>
                      <a:noFill/>
                    </a:lnR>
                    <a:lnT>
                      <a:noFill/>
                    </a:lnT>
                    <a:lnB>
                      <a:noFill/>
                    </a:lnB>
                  </a:tcPr>
                </a:tc>
                <a:tc>
                  <a:txBody>
                    <a:bodyPr/>
                    <a:lstStyle/>
                    <a:p>
                      <a:pPr algn="r" fontAlgn="b"/>
                      <a:r>
                        <a:rPr lang="en-AU" sz="800" b="0" i="0" u="none" strike="noStrike">
                          <a:solidFill>
                            <a:schemeClr val="bg1"/>
                          </a:solidFill>
                          <a:effectLst/>
                          <a:latin typeface="Calibri"/>
                        </a:rPr>
                        <a:t>992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Construction Foreman/Manager</a:t>
                      </a:r>
                    </a:p>
                  </a:txBody>
                  <a:tcPr marL="9525" marR="9525" marT="9525" marB="0" anchor="ctr">
                    <a:lnL>
                      <a:noFill/>
                    </a:lnL>
                    <a:lnR>
                      <a:noFill/>
                    </a:lnR>
                    <a:lnT>
                      <a:noFill/>
                    </a:lnT>
                    <a:lnB>
                      <a:noFill/>
                    </a:lnB>
                  </a:tcPr>
                </a:tc>
                <a:tc>
                  <a:txBody>
                    <a:bodyPr/>
                    <a:lstStyle/>
                    <a:p>
                      <a:pPr algn="r" fontAlgn="b"/>
                      <a:r>
                        <a:rPr lang="en-AU" sz="800" b="0" i="0" u="none" strike="noStrike">
                          <a:solidFill>
                            <a:schemeClr val="bg1"/>
                          </a:solidFill>
                          <a:effectLst/>
                          <a:latin typeface="Calibri"/>
                        </a:rPr>
                        <a:t>916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Enrolled Nurse</a:t>
                      </a:r>
                    </a:p>
                  </a:txBody>
                  <a:tcPr marL="9525" marR="9525" marT="9525" marB="0" anchor="ctr">
                    <a:lnL>
                      <a:noFill/>
                    </a:lnL>
                    <a:lnR>
                      <a:noFill/>
                    </a:lnR>
                    <a:lnT>
                      <a:noFill/>
                    </a:lnT>
                    <a:lnB>
                      <a:noFill/>
                    </a:lnB>
                  </a:tcPr>
                </a:tc>
                <a:tc>
                  <a:txBody>
                    <a:bodyPr/>
                    <a:lstStyle/>
                    <a:p>
                      <a:pPr algn="r" fontAlgn="b"/>
                      <a:r>
                        <a:rPr lang="en-AU" sz="800" b="0" i="0" u="none" strike="noStrike">
                          <a:solidFill>
                            <a:schemeClr val="bg1"/>
                          </a:solidFill>
                          <a:effectLst/>
                          <a:latin typeface="Calibri"/>
                        </a:rPr>
                        <a:t>911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Property Manager</a:t>
                      </a:r>
                    </a:p>
                  </a:txBody>
                  <a:tcPr marL="9525" marR="9525" marT="9525" marB="0" anchor="ctr">
                    <a:lnL>
                      <a:noFill/>
                    </a:lnL>
                    <a:lnR>
                      <a:noFill/>
                    </a:lnR>
                    <a:lnT>
                      <a:noFill/>
                    </a:lnT>
                    <a:lnB>
                      <a:noFill/>
                    </a:lnB>
                  </a:tcPr>
                </a:tc>
                <a:tc>
                  <a:txBody>
                    <a:bodyPr/>
                    <a:lstStyle/>
                    <a:p>
                      <a:pPr algn="r" fontAlgn="b"/>
                      <a:r>
                        <a:rPr lang="en-AU" sz="800" b="0" i="0" u="none" strike="noStrike">
                          <a:solidFill>
                            <a:schemeClr val="bg1"/>
                          </a:solidFill>
                          <a:effectLst/>
                          <a:latin typeface="Calibri"/>
                        </a:rPr>
                        <a:t>872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Systems Analyst</a:t>
                      </a:r>
                    </a:p>
                  </a:txBody>
                  <a:tcPr marL="9525" marR="9525" marT="9525" marB="0" anchor="ctr">
                    <a:lnL>
                      <a:noFill/>
                    </a:lnL>
                    <a:lnR>
                      <a:noFill/>
                    </a:lnR>
                    <a:lnT>
                      <a:noFill/>
                    </a:lnT>
                    <a:lnB>
                      <a:noFill/>
                    </a:lnB>
                  </a:tcPr>
                </a:tc>
                <a:tc>
                  <a:txBody>
                    <a:bodyPr/>
                    <a:lstStyle/>
                    <a:p>
                      <a:pPr algn="r" fontAlgn="b"/>
                      <a:r>
                        <a:rPr lang="en-AU" sz="800" b="0" i="0" u="none" strike="noStrike" dirty="0">
                          <a:solidFill>
                            <a:schemeClr val="bg1"/>
                          </a:solidFill>
                          <a:effectLst/>
                          <a:latin typeface="Calibri"/>
                        </a:rPr>
                        <a:t>771</a:t>
                      </a:r>
                    </a:p>
                  </a:txBody>
                  <a:tcPr marL="9525" marR="9525" marT="9525" marB="0" anchor="ctr">
                    <a:lnL>
                      <a:noFill/>
                    </a:lnL>
                    <a:lnR>
                      <a:noFill/>
                    </a:lnR>
                    <a:lnT>
                      <a:noFill/>
                    </a:lnT>
                    <a:lnB>
                      <a:noFill/>
                    </a:lnB>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926647682"/>
              </p:ext>
            </p:extLst>
          </p:nvPr>
        </p:nvGraphicFramePr>
        <p:xfrm>
          <a:off x="914400" y="3204210"/>
          <a:ext cx="2016000" cy="1577340"/>
        </p:xfrm>
        <a:graphic>
          <a:graphicData uri="http://schemas.openxmlformats.org/drawingml/2006/table">
            <a:tbl>
              <a:tblPr/>
              <a:tblGrid>
                <a:gridCol w="1656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Civil Engineer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dirty="0">
                          <a:solidFill>
                            <a:srgbClr val="000054"/>
                          </a:solidFill>
                          <a:effectLst/>
                          <a:latin typeface="Calibri"/>
                        </a:rPr>
                        <a:t>1,833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Computer Systems Engineer / Architect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1,192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Software Developer /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1,129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Mechanical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644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Electrical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570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Engineering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507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Network Engineer / Architect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284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Transport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208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Project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162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Other Technical Sales Representative</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158</a:t>
                      </a:r>
                    </a:p>
                  </a:txBody>
                  <a:tcPr marL="9525" marR="9525" marT="9525" marB="0" anchor="b">
                    <a:lnL>
                      <a:noFill/>
                    </a:lnL>
                    <a:lnR>
                      <a:noFill/>
                    </a:lnR>
                    <a:lnT>
                      <a:noFill/>
                    </a:lnT>
                    <a:lnB>
                      <a:noFill/>
                    </a:lnB>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740955042"/>
              </p:ext>
            </p:extLst>
          </p:nvPr>
        </p:nvGraphicFramePr>
        <p:xfrm>
          <a:off x="3699000" y="3158490"/>
          <a:ext cx="2016000" cy="1699260"/>
        </p:xfrm>
        <a:graphic>
          <a:graphicData uri="http://schemas.openxmlformats.org/drawingml/2006/table">
            <a:tbl>
              <a:tblPr/>
              <a:tblGrid>
                <a:gridCol w="1656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Civil Engineer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3,600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Software Developer /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2,324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Computer Systems Engineer / Architect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2,111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Electrical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944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Mechanical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909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Engineering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863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Network Engineer / Architect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417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Network Support Officer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353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Cyber / Information Security Engineer / Analyst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289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Data Architect</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250</a:t>
                      </a:r>
                    </a:p>
                  </a:txBody>
                  <a:tcPr marL="9525" marR="9525" marT="9525" marB="0" anchor="b">
                    <a:lnL>
                      <a:noFill/>
                    </a:lnL>
                    <a:lnR>
                      <a:noFill/>
                    </a:lnR>
                    <a:lnT>
                      <a:noFill/>
                    </a:lnT>
                    <a:lnB>
                      <a:noFill/>
                    </a:lnB>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841674933"/>
              </p:ext>
            </p:extLst>
          </p:nvPr>
        </p:nvGraphicFramePr>
        <p:xfrm>
          <a:off x="6505800" y="3181350"/>
          <a:ext cx="2016000" cy="1577340"/>
        </p:xfrm>
        <a:graphic>
          <a:graphicData uri="http://schemas.openxmlformats.org/drawingml/2006/table">
            <a:tbl>
              <a:tblPr/>
              <a:tblGrid>
                <a:gridCol w="1656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Civil Engineer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452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Software Developer /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220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Computer Systems Engineer / Architect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201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Electrical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118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Mechanical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112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Engineering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98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Network Engineer / Architect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43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Process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Project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Mining Engineer</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31</a:t>
                      </a:r>
                    </a:p>
                  </a:txBody>
                  <a:tcPr marL="9525" marR="9525" marT="9525" marB="0" anchor="b">
                    <a:lnL>
                      <a:noFill/>
                    </a:lnL>
                    <a:lnR>
                      <a:noFill/>
                    </a:lnR>
                    <a:lnT>
                      <a:noFill/>
                    </a:lnT>
                    <a:lnB>
                      <a:noFill/>
                    </a:lnB>
                  </a:tcPr>
                </a:tc>
              </a:tr>
            </a:tbl>
          </a:graphicData>
        </a:graphic>
      </p:graphicFrame>
      <p:sp>
        <p:nvSpPr>
          <p:cNvPr id="33" name="TextBox 32"/>
          <p:cNvSpPr txBox="1"/>
          <p:nvPr/>
        </p:nvSpPr>
        <p:spPr>
          <a:xfrm>
            <a:off x="7239000" y="5143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sp>
        <p:nvSpPr>
          <p:cNvPr id="34" name="TextBox 33"/>
          <p:cNvSpPr txBox="1"/>
          <p:nvPr/>
        </p:nvSpPr>
        <p:spPr>
          <a:xfrm>
            <a:off x="644220" y="4823996"/>
            <a:ext cx="7432980" cy="338554"/>
          </a:xfrm>
          <a:prstGeom prst="rect">
            <a:avLst/>
          </a:prstGeom>
          <a:noFill/>
        </p:spPr>
        <p:txBody>
          <a:bodyPr wrap="square" rtlCol="0">
            <a:spAutoFit/>
          </a:bodyPr>
          <a:lstStyle/>
          <a:p>
            <a:r>
              <a:rPr lang="en-AU" sz="800" i="1" dirty="0" smtClean="0">
                <a:solidFill>
                  <a:srgbClr val="FF0000"/>
                </a:solidFill>
                <a:latin typeface="Calibri" pitchFamily="34" charset="0"/>
                <a:cs typeface="Calibri" pitchFamily="34" charset="0"/>
              </a:rPr>
              <a:t>Please </a:t>
            </a:r>
            <a:r>
              <a:rPr lang="en-AU" sz="800" i="1" dirty="0">
                <a:solidFill>
                  <a:srgbClr val="FF0000"/>
                </a:solidFill>
                <a:latin typeface="Calibri" pitchFamily="34" charset="0"/>
                <a:cs typeface="Calibri" pitchFamily="34" charset="0"/>
              </a:rPr>
              <a:t>also note that these results reflect point-in-time data and are subject to change as improvements are made to </a:t>
            </a:r>
            <a:r>
              <a:rPr lang="en-AU" sz="800" i="1" dirty="0" smtClean="0">
                <a:solidFill>
                  <a:srgbClr val="FF0000"/>
                </a:solidFill>
                <a:latin typeface="Calibri" pitchFamily="34" charset="0"/>
                <a:cs typeface="Calibri" pitchFamily="34" charset="0"/>
              </a:rPr>
              <a:t>the </a:t>
            </a:r>
            <a:r>
              <a:rPr lang="en-AU" sz="800" i="1" dirty="0">
                <a:solidFill>
                  <a:srgbClr val="FF0000"/>
                </a:solidFill>
                <a:latin typeface="Calibri" pitchFamily="34" charset="0"/>
                <a:cs typeface="Calibri" pitchFamily="34" charset="0"/>
              </a:rPr>
              <a:t>aggregation and reporting methodologies. Burning Glass does not recommend use of this data for time series reporting.</a:t>
            </a:r>
          </a:p>
        </p:txBody>
      </p:sp>
    </p:spTree>
    <p:extLst>
      <p:ext uri="{BB962C8B-B14F-4D97-AF65-F5344CB8AC3E}">
        <p14:creationId xmlns:p14="http://schemas.microsoft.com/office/powerpoint/2010/main" val="710873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02035834"/>
              </p:ext>
            </p:extLst>
          </p:nvPr>
        </p:nvGraphicFramePr>
        <p:xfrm>
          <a:off x="762000" y="158115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Computer Aided </a:t>
                      </a:r>
                      <a:r>
                        <a:rPr lang="en-AU" sz="800" b="0" i="0" u="none" strike="noStrike" dirty="0" err="1">
                          <a:solidFill>
                            <a:schemeClr val="tx1"/>
                          </a:solidFill>
                          <a:effectLst/>
                          <a:latin typeface="Calibri"/>
                        </a:rPr>
                        <a:t>Draughting</a:t>
                      </a:r>
                      <a:r>
                        <a:rPr lang="en-AU" sz="800" b="0" i="0" u="none" strike="noStrike" dirty="0">
                          <a:solidFill>
                            <a:schemeClr val="tx1"/>
                          </a:solidFill>
                          <a:effectLst/>
                          <a:latin typeface="Calibri"/>
                        </a:rPr>
                        <a:t>/Design (CAD)</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0" i="0" u="none" strike="noStrike" dirty="0">
                          <a:solidFill>
                            <a:schemeClr val="tx1"/>
                          </a:solidFill>
                          <a:effectLst/>
                          <a:latin typeface="Calibri"/>
                        </a:rPr>
                        <a:t>629</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Revit</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0" i="0" u="none" strike="noStrike" dirty="0">
                          <a:solidFill>
                            <a:schemeClr val="tx1"/>
                          </a:solidFill>
                          <a:effectLst/>
                          <a:latin typeface="Calibri"/>
                        </a:rPr>
                        <a:t>606</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err="1">
                          <a:solidFill>
                            <a:schemeClr val="tx1"/>
                          </a:solidFill>
                          <a:effectLst/>
                          <a:latin typeface="Calibri"/>
                        </a:rPr>
                        <a:t>Microstation</a:t>
                      </a:r>
                      <a:endParaRPr lang="en-AU" sz="800" b="0" i="0" u="none" strike="noStrike" dirty="0">
                        <a:solidFill>
                          <a:schemeClr val="tx1"/>
                        </a:solidFill>
                        <a:effectLst/>
                        <a:latin typeface="Calibri"/>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0" i="0" u="none" strike="noStrike" dirty="0">
                          <a:solidFill>
                            <a:schemeClr val="tx1"/>
                          </a:solidFill>
                          <a:effectLst/>
                          <a:latin typeface="Calibri"/>
                        </a:rPr>
                        <a:t>209</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Microsoft Office</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0" i="0" u="none" strike="noStrike" dirty="0">
                          <a:solidFill>
                            <a:schemeClr val="tx1"/>
                          </a:solidFill>
                          <a:effectLst/>
                          <a:latin typeface="Calibri"/>
                        </a:rPr>
                        <a:t>181</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Microsoft Excel</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0" i="0" u="none" strike="noStrike" dirty="0">
                          <a:solidFill>
                            <a:schemeClr val="tx1"/>
                          </a:solidFill>
                          <a:effectLst/>
                          <a:latin typeface="Calibri"/>
                        </a:rPr>
                        <a:t>152</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Selenium</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0" i="0" u="none" strike="noStrike" dirty="0">
                          <a:solidFill>
                            <a:schemeClr val="tx1"/>
                          </a:solidFill>
                          <a:effectLst/>
                          <a:latin typeface="Calibri"/>
                        </a:rPr>
                        <a:t>89</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Microsoft Windows</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0" i="0" u="none" strike="noStrike" dirty="0">
                          <a:solidFill>
                            <a:schemeClr val="tx1"/>
                          </a:solidFill>
                          <a:effectLst/>
                          <a:latin typeface="Calibri"/>
                        </a:rPr>
                        <a:t>79</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JAVA</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0" i="0" u="none" strike="noStrike" dirty="0">
                          <a:solidFill>
                            <a:schemeClr val="tx1"/>
                          </a:solidFill>
                          <a:effectLst/>
                          <a:latin typeface="Calibri"/>
                        </a:rPr>
                        <a:t>76</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chemeClr val="tx1"/>
                          </a:solidFill>
                          <a:effectLst/>
                          <a:latin typeface="Calibri"/>
                        </a:rPr>
                        <a:t>SQL</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0" i="0" u="none" strike="noStrike" dirty="0">
                          <a:solidFill>
                            <a:schemeClr val="tx1"/>
                          </a:solidFill>
                          <a:effectLst/>
                          <a:latin typeface="Calibri"/>
                        </a:rPr>
                        <a:t>74</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chemeClr val="tx1"/>
                          </a:solidFill>
                          <a:effectLst/>
                          <a:latin typeface="Calibri"/>
                        </a:rPr>
                        <a:t>Design Software</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AU" sz="800" b="0" i="0" u="none" strike="noStrike" dirty="0">
                          <a:solidFill>
                            <a:schemeClr val="tx1"/>
                          </a:solidFill>
                          <a:effectLst/>
                          <a:latin typeface="Calibri"/>
                        </a:rPr>
                        <a:t>68</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19" name="TextBox 18"/>
          <p:cNvSpPr txBox="1"/>
          <p:nvPr/>
        </p:nvSpPr>
        <p:spPr>
          <a:xfrm>
            <a:off x="1116000" y="1148890"/>
            <a:ext cx="1524000" cy="369332"/>
          </a:xfrm>
          <a:prstGeom prst="rect">
            <a:avLst/>
          </a:prstGeom>
          <a:noFill/>
        </p:spPr>
        <p:txBody>
          <a:bodyPr wrap="square" rtlCol="0">
            <a:spAutoFit/>
          </a:bodyPr>
          <a:lstStyle/>
          <a:p>
            <a:pPr algn="ctr"/>
            <a:r>
              <a:rPr lang="en-AU" dirty="0" smtClean="0"/>
              <a:t>Melbourne</a:t>
            </a:r>
            <a:endParaRPr lang="en-AU" sz="1400" dirty="0"/>
          </a:p>
        </p:txBody>
      </p:sp>
      <p:graphicFrame>
        <p:nvGraphicFramePr>
          <p:cNvPr id="23" name="Table 22"/>
          <p:cNvGraphicFramePr>
            <a:graphicFrameLocks noGrp="1"/>
          </p:cNvGraphicFramePr>
          <p:nvPr>
            <p:extLst>
              <p:ext uri="{D42A27DB-BD31-4B8C-83A1-F6EECF244321}">
                <p14:modId xmlns:p14="http://schemas.microsoft.com/office/powerpoint/2010/main" val="3988141747"/>
              </p:ext>
            </p:extLst>
          </p:nvPr>
        </p:nvGraphicFramePr>
        <p:xfrm>
          <a:off x="3559200" y="158115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Revit</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1,093</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Computer Aided </a:t>
                      </a:r>
                      <a:r>
                        <a:rPr lang="en-AU" sz="800" b="0" i="0" u="none" strike="noStrike" dirty="0" err="1">
                          <a:solidFill>
                            <a:schemeClr val="tx1"/>
                          </a:solidFill>
                          <a:effectLst/>
                          <a:latin typeface="Calibri"/>
                        </a:rPr>
                        <a:t>Draughting</a:t>
                      </a:r>
                      <a:r>
                        <a:rPr lang="en-AU" sz="800" b="0" i="0" u="none" strike="noStrike" dirty="0">
                          <a:solidFill>
                            <a:schemeClr val="tx1"/>
                          </a:solidFill>
                          <a:effectLst/>
                          <a:latin typeface="Calibri"/>
                        </a:rPr>
                        <a:t>/Design (CAD)</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974</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Civil 3D</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331</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Microsoft Excel</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330</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Microsoft Office</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308</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LINUX</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177</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JAVA</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dirty="0">
                          <a:solidFill>
                            <a:schemeClr val="tx1"/>
                          </a:solidFill>
                          <a:effectLst/>
                          <a:latin typeface="Calibri"/>
                        </a:rPr>
                        <a:t>172</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chemeClr val="tx1"/>
                          </a:solidFill>
                          <a:effectLst/>
                          <a:latin typeface="Calibri"/>
                        </a:rPr>
                        <a:t>Python</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dirty="0">
                          <a:solidFill>
                            <a:schemeClr val="tx1"/>
                          </a:solidFill>
                          <a:effectLst/>
                          <a:latin typeface="Calibri"/>
                        </a:rPr>
                        <a:t>159</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chemeClr val="tx1"/>
                          </a:solidFill>
                          <a:effectLst/>
                          <a:latin typeface="Calibri"/>
                        </a:rPr>
                        <a:t>Microsoft Windows</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dirty="0">
                          <a:solidFill>
                            <a:schemeClr val="tx1"/>
                          </a:solidFill>
                          <a:effectLst/>
                          <a:latin typeface="Calibri"/>
                        </a:rPr>
                        <a:t>146</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chemeClr val="tx1"/>
                          </a:solidFill>
                          <a:effectLst/>
                          <a:latin typeface="Calibri"/>
                        </a:rPr>
                        <a:t>Selenium</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AU" sz="800" b="0" i="0" u="none" strike="noStrike" dirty="0">
                          <a:solidFill>
                            <a:schemeClr val="tx1"/>
                          </a:solidFill>
                          <a:effectLst/>
                          <a:latin typeface="Calibri"/>
                        </a:rPr>
                        <a:t>128</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24" name="TextBox 23"/>
          <p:cNvSpPr txBox="1"/>
          <p:nvPr/>
        </p:nvSpPr>
        <p:spPr>
          <a:xfrm>
            <a:off x="3913200" y="1148890"/>
            <a:ext cx="1524000" cy="369332"/>
          </a:xfrm>
          <a:prstGeom prst="rect">
            <a:avLst/>
          </a:prstGeom>
          <a:noFill/>
        </p:spPr>
        <p:txBody>
          <a:bodyPr wrap="square" rtlCol="0">
            <a:spAutoFit/>
          </a:bodyPr>
          <a:lstStyle/>
          <a:p>
            <a:pPr algn="ctr"/>
            <a:r>
              <a:rPr lang="en-AU" dirty="0" smtClean="0"/>
              <a:t>Sydney</a:t>
            </a:r>
            <a:endParaRPr lang="en-AU" sz="1400" dirty="0"/>
          </a:p>
        </p:txBody>
      </p:sp>
      <p:graphicFrame>
        <p:nvGraphicFramePr>
          <p:cNvPr id="26" name="Table 25"/>
          <p:cNvGraphicFramePr>
            <a:graphicFrameLocks noGrp="1"/>
          </p:cNvGraphicFramePr>
          <p:nvPr>
            <p:extLst>
              <p:ext uri="{D42A27DB-BD31-4B8C-83A1-F6EECF244321}">
                <p14:modId xmlns:p14="http://schemas.microsoft.com/office/powerpoint/2010/main" val="844854039"/>
              </p:ext>
            </p:extLst>
          </p:nvPr>
        </p:nvGraphicFramePr>
        <p:xfrm>
          <a:off x="6324600" y="158115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Computer Aided </a:t>
                      </a:r>
                      <a:r>
                        <a:rPr lang="en-AU" sz="800" b="0" i="0" u="none" strike="noStrike" dirty="0" err="1">
                          <a:solidFill>
                            <a:schemeClr val="tx1"/>
                          </a:solidFill>
                          <a:effectLst/>
                          <a:latin typeface="Calibri"/>
                        </a:rPr>
                        <a:t>Draughting</a:t>
                      </a:r>
                      <a:r>
                        <a:rPr lang="en-AU" sz="800" b="0" i="0" u="none" strike="noStrike" dirty="0">
                          <a:solidFill>
                            <a:schemeClr val="tx1"/>
                          </a:solidFill>
                          <a:effectLst/>
                          <a:latin typeface="Calibri"/>
                        </a:rPr>
                        <a:t>/Design (CAD)</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333</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Revit</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226</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Microsoft Office</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134</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Microsoft Excel</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94</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Design Software</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87</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err="1">
                          <a:solidFill>
                            <a:schemeClr val="tx1"/>
                          </a:solidFill>
                          <a:effectLst/>
                          <a:latin typeface="Calibri"/>
                        </a:rPr>
                        <a:t>Microstation</a:t>
                      </a:r>
                      <a:endParaRPr lang="en-AU" sz="800" b="0" i="0" u="none" strike="noStrike" dirty="0">
                        <a:solidFill>
                          <a:schemeClr val="tx1"/>
                        </a:solidFill>
                        <a:effectLst/>
                        <a:latin typeface="Calibri"/>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50</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Civil 3D</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chemeClr val="tx1"/>
                          </a:solidFill>
                          <a:effectLst/>
                          <a:latin typeface="Calibri"/>
                        </a:rPr>
                        <a:t>40</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chemeClr val="tx1"/>
                          </a:solidFill>
                          <a:effectLst/>
                          <a:latin typeface="Calibri"/>
                        </a:rPr>
                        <a:t>SAP</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dirty="0">
                          <a:solidFill>
                            <a:schemeClr val="tx1"/>
                          </a:solidFill>
                          <a:effectLst/>
                          <a:latin typeface="Calibri"/>
                        </a:rPr>
                        <a:t>34</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chemeClr val="tx1"/>
                          </a:solidFill>
                          <a:effectLst/>
                          <a:latin typeface="Calibri"/>
                        </a:rPr>
                        <a:t>JAVA</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dirty="0">
                          <a:solidFill>
                            <a:schemeClr val="tx1"/>
                          </a:solidFill>
                          <a:effectLst/>
                          <a:latin typeface="Calibri"/>
                        </a:rPr>
                        <a:t>30</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chemeClr val="tx1"/>
                          </a:solidFill>
                          <a:effectLst/>
                          <a:latin typeface="Calibri"/>
                        </a:rPr>
                        <a:t>Geographic Information System (GIS)</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AU" sz="800" b="0" i="0" u="none" strike="noStrike" dirty="0">
                          <a:solidFill>
                            <a:schemeClr val="tx1"/>
                          </a:solidFill>
                          <a:effectLst/>
                          <a:latin typeface="Calibri"/>
                        </a:rPr>
                        <a:t>27</a:t>
                      </a: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27" name="TextBox 26"/>
          <p:cNvSpPr txBox="1"/>
          <p:nvPr/>
        </p:nvSpPr>
        <p:spPr>
          <a:xfrm>
            <a:off x="6678600" y="1148890"/>
            <a:ext cx="1524000" cy="369332"/>
          </a:xfrm>
          <a:prstGeom prst="rect">
            <a:avLst/>
          </a:prstGeom>
          <a:noFill/>
        </p:spPr>
        <p:txBody>
          <a:bodyPr wrap="square" rtlCol="0">
            <a:spAutoFit/>
          </a:bodyPr>
          <a:lstStyle/>
          <a:p>
            <a:pPr algn="ctr"/>
            <a:r>
              <a:rPr lang="en-AU" dirty="0" smtClean="0"/>
              <a:t>Brisbane</a:t>
            </a:r>
            <a:endParaRPr lang="en-AU" sz="1400" dirty="0"/>
          </a:p>
        </p:txBody>
      </p:sp>
      <p:cxnSp>
        <p:nvCxnSpPr>
          <p:cNvPr id="4" name="Straight Connector 3"/>
          <p:cNvCxnSpPr/>
          <p:nvPr/>
        </p:nvCxnSpPr>
        <p:spPr>
          <a:xfrm>
            <a:off x="3276600" y="114889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1123950"/>
            <a:ext cx="0" cy="378506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tx1"/>
                </a:solidFill>
                <a:latin typeface="+mj-lt"/>
                <a:ea typeface="+mj-ea"/>
                <a:cs typeface="+mj-cs"/>
              </a:rPr>
              <a:t>3.2. ‘</a:t>
            </a:r>
            <a:r>
              <a:rPr lang="en-AU" sz="2400" i="1" kern="1200" dirty="0">
                <a:solidFill>
                  <a:schemeClr val="tx1"/>
                </a:solidFill>
                <a:latin typeface="+mj-lt"/>
                <a:ea typeface="+mj-ea"/>
                <a:cs typeface="+mj-cs"/>
              </a:rPr>
              <a:t>Top ten </a:t>
            </a:r>
            <a:r>
              <a:rPr lang="en-AU" sz="2400" i="1" kern="1200" dirty="0" smtClean="0">
                <a:solidFill>
                  <a:schemeClr val="tx1"/>
                </a:solidFill>
                <a:latin typeface="+mj-lt"/>
                <a:ea typeface="+mj-ea"/>
                <a:cs typeface="+mj-cs"/>
              </a:rPr>
              <a:t>software skills’ 2016 vs</a:t>
            </a:r>
            <a:r>
              <a:rPr lang="en-AU" sz="2400" i="1" kern="1200" dirty="0">
                <a:solidFill>
                  <a:schemeClr val="tx1"/>
                </a:solidFill>
                <a:latin typeface="+mj-lt"/>
                <a:ea typeface="+mj-ea"/>
                <a:cs typeface="+mj-cs"/>
              </a:rPr>
              <a:t>. </a:t>
            </a:r>
            <a:r>
              <a:rPr lang="en-AU" sz="2400" i="1" kern="1200" dirty="0" smtClean="0">
                <a:solidFill>
                  <a:schemeClr val="tx1"/>
                </a:solidFill>
                <a:latin typeface="+mj-lt"/>
                <a:ea typeface="+mj-ea"/>
                <a:cs typeface="+mj-cs"/>
              </a:rPr>
              <a:t>2017</a:t>
            </a:r>
            <a:r>
              <a:rPr lang="en-AU" sz="2400" i="1" kern="1200" dirty="0">
                <a:solidFill>
                  <a:schemeClr val="tx1"/>
                </a:solidFill>
                <a:latin typeface="+mj-lt"/>
                <a:ea typeface="+mj-ea"/>
                <a:cs typeface="+mj-cs"/>
              </a:rPr>
              <a:t/>
            </a:r>
            <a:br>
              <a:rPr lang="en-AU" sz="2400" i="1" kern="1200" dirty="0">
                <a:solidFill>
                  <a:schemeClr val="tx1"/>
                </a:solidFill>
                <a:latin typeface="+mj-lt"/>
                <a:ea typeface="+mj-ea"/>
                <a:cs typeface="+mj-cs"/>
              </a:rPr>
            </a:br>
            <a:r>
              <a:rPr lang="en-AU" sz="2000" i="1" kern="1200" dirty="0" smtClean="0">
                <a:solidFill>
                  <a:srgbClr val="29B69E"/>
                </a:solidFill>
                <a:latin typeface="+mj-lt"/>
                <a:ea typeface="+mj-ea"/>
                <a:cs typeface="+mj-cs"/>
              </a:rPr>
              <a:t>Burning Glass: Engineering search</a:t>
            </a:r>
            <a:endParaRPr lang="en-AU" sz="2000" i="1" kern="1200" dirty="0">
              <a:solidFill>
                <a:srgbClr val="29B69E"/>
              </a:solidFill>
              <a:latin typeface="+mj-lt"/>
              <a:ea typeface="+mj-ea"/>
              <a:cs typeface="+mj-cs"/>
            </a:endParaRPr>
          </a:p>
        </p:txBody>
      </p:sp>
      <p:graphicFrame>
        <p:nvGraphicFramePr>
          <p:cNvPr id="17" name="Table 16"/>
          <p:cNvGraphicFramePr>
            <a:graphicFrameLocks noGrp="1"/>
          </p:cNvGraphicFramePr>
          <p:nvPr>
            <p:extLst>
              <p:ext uri="{D42A27DB-BD31-4B8C-83A1-F6EECF244321}">
                <p14:modId xmlns:p14="http://schemas.microsoft.com/office/powerpoint/2010/main" val="1958649405"/>
              </p:ext>
            </p:extLst>
          </p:nvPr>
        </p:nvGraphicFramePr>
        <p:xfrm>
          <a:off x="739800" y="325755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Microsoft Windows</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951</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LINUX</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806</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JAVA</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674</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Python</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638</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SQL</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519</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JavaScript</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438</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Git</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410</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Microsoft Office</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347</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Computer Aided Draughting/Design (CAD)</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327</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Microsoft C#</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AU" sz="800" b="0" i="0" u="none" strike="noStrike" dirty="0">
                          <a:solidFill>
                            <a:srgbClr val="000054"/>
                          </a:solidFill>
                          <a:effectLst/>
                          <a:latin typeface="Calibri"/>
                        </a:rPr>
                        <a:t>314</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6083423"/>
              </p:ext>
            </p:extLst>
          </p:nvPr>
        </p:nvGraphicFramePr>
        <p:xfrm>
          <a:off x="3537000" y="325755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Microsoft Windows</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1,853</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LINUX</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1,842</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rgbClr val="000054"/>
                          </a:solidFill>
                          <a:effectLst/>
                          <a:latin typeface="Calibri"/>
                        </a:rPr>
                        <a:t>Python</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1,412</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JAVA</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1,392</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SQL</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1,178</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JavaScript</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1,044</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C++</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625</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UNIX</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621</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Git</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611</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Microsoft C#</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AU" sz="800" b="0" i="0" u="none" strike="noStrike" dirty="0">
                          <a:solidFill>
                            <a:srgbClr val="000054"/>
                          </a:solidFill>
                          <a:effectLst/>
                          <a:latin typeface="Calibri"/>
                        </a:rPr>
                        <a:t>568</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49522482"/>
              </p:ext>
            </p:extLst>
          </p:nvPr>
        </p:nvGraphicFramePr>
        <p:xfrm>
          <a:off x="6302400" y="325755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Microsoft Windows</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136</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Microsoft Office</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121</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LINUX</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112</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JAVA</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86</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Python</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84</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rgbClr val="000054"/>
                          </a:solidFill>
                          <a:effectLst/>
                          <a:latin typeface="Calibri"/>
                        </a:rPr>
                        <a:t>C++</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80</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SQL</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70</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Microsoft Excel</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67</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JavaScript</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56</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Computer Aided Draughting/Design (CAD)</a:t>
                      </a: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AU" sz="800" b="0" i="0" u="none" strike="noStrike" dirty="0">
                          <a:solidFill>
                            <a:srgbClr val="000054"/>
                          </a:solidFill>
                          <a:effectLst/>
                          <a:latin typeface="Calibri"/>
                        </a:rPr>
                        <a:t>55</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30" name="TextBox 29"/>
          <p:cNvSpPr txBox="1"/>
          <p:nvPr/>
        </p:nvSpPr>
        <p:spPr>
          <a:xfrm>
            <a:off x="7239000" y="5143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sp>
        <p:nvSpPr>
          <p:cNvPr id="31" name="TextBox 30"/>
          <p:cNvSpPr txBox="1"/>
          <p:nvPr/>
        </p:nvSpPr>
        <p:spPr>
          <a:xfrm>
            <a:off x="644220" y="4781550"/>
            <a:ext cx="7432980" cy="338554"/>
          </a:xfrm>
          <a:prstGeom prst="rect">
            <a:avLst/>
          </a:prstGeom>
          <a:noFill/>
        </p:spPr>
        <p:txBody>
          <a:bodyPr wrap="square" rtlCol="0">
            <a:spAutoFit/>
          </a:bodyPr>
          <a:lstStyle/>
          <a:p>
            <a:r>
              <a:rPr lang="en-AU" sz="800" i="1" dirty="0" smtClean="0">
                <a:solidFill>
                  <a:srgbClr val="FF0000"/>
                </a:solidFill>
                <a:latin typeface="Calibri" pitchFamily="34" charset="0"/>
                <a:cs typeface="Calibri" pitchFamily="34" charset="0"/>
              </a:rPr>
              <a:t>Please </a:t>
            </a:r>
            <a:r>
              <a:rPr lang="en-AU" sz="800" i="1" dirty="0">
                <a:solidFill>
                  <a:srgbClr val="FF0000"/>
                </a:solidFill>
                <a:latin typeface="Calibri" pitchFamily="34" charset="0"/>
                <a:cs typeface="Calibri" pitchFamily="34" charset="0"/>
              </a:rPr>
              <a:t>also note that these results reflect point-in-time data and are subject to change as improvements are made to </a:t>
            </a:r>
            <a:r>
              <a:rPr lang="en-AU" sz="800" i="1" dirty="0" smtClean="0">
                <a:solidFill>
                  <a:srgbClr val="FF0000"/>
                </a:solidFill>
                <a:latin typeface="Calibri" pitchFamily="34" charset="0"/>
                <a:cs typeface="Calibri" pitchFamily="34" charset="0"/>
              </a:rPr>
              <a:t>the </a:t>
            </a:r>
            <a:r>
              <a:rPr lang="en-AU" sz="800" i="1" dirty="0">
                <a:solidFill>
                  <a:srgbClr val="FF0000"/>
                </a:solidFill>
                <a:latin typeface="Calibri" pitchFamily="34" charset="0"/>
                <a:cs typeface="Calibri" pitchFamily="34" charset="0"/>
              </a:rPr>
              <a:t>aggregation and reporting methodologies. Burning Glass does not recommend use of this data for time series reporting.</a:t>
            </a:r>
          </a:p>
        </p:txBody>
      </p:sp>
    </p:spTree>
    <p:extLst>
      <p:ext uri="{BB962C8B-B14F-4D97-AF65-F5344CB8AC3E}">
        <p14:creationId xmlns:p14="http://schemas.microsoft.com/office/powerpoint/2010/main" val="1404666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tx1"/>
                </a:solidFill>
              </a:rPr>
              <a:t>1.1. </a:t>
            </a:r>
            <a:r>
              <a:rPr lang="en-AU" sz="2400" i="1" dirty="0" err="1" smtClean="0">
                <a:solidFill>
                  <a:schemeClr val="tx1"/>
                </a:solidFill>
              </a:rPr>
              <a:t>RMIT</a:t>
            </a:r>
            <a:r>
              <a:rPr lang="en-AU" sz="2400" i="1" dirty="0" smtClean="0">
                <a:solidFill>
                  <a:schemeClr val="tx1"/>
                </a:solidFill>
              </a:rPr>
              <a:t> graduates vs. </a:t>
            </a:r>
            <a:r>
              <a:rPr lang="en-AU" sz="2400" i="1" dirty="0" err="1" smtClean="0">
                <a:solidFill>
                  <a:schemeClr val="tx1"/>
                </a:solidFill>
              </a:rPr>
              <a:t>RMIT</a:t>
            </a:r>
            <a:r>
              <a:rPr lang="en-AU" sz="2400" i="1" dirty="0" smtClean="0">
                <a:solidFill>
                  <a:schemeClr val="tx1"/>
                </a:solidFill>
              </a:rPr>
              <a:t> survey respondents</a:t>
            </a:r>
            <a:r>
              <a:rPr lang="en-AU" sz="2400" i="1" dirty="0" smtClean="0">
                <a:solidFill>
                  <a:schemeClr val="bg1"/>
                </a:solidFill>
              </a:rPr>
              <a:t/>
            </a:r>
            <a:br>
              <a:rPr lang="en-AU" sz="2400" i="1" dirty="0" smtClean="0">
                <a:solidFill>
                  <a:schemeClr val="bg1"/>
                </a:solidFill>
              </a:rPr>
            </a:br>
            <a:r>
              <a:rPr lang="en-AU" sz="2000" i="1" dirty="0" smtClean="0">
                <a:solidFill>
                  <a:srgbClr val="C51A94"/>
                </a:solidFill>
              </a:rPr>
              <a:t>Journalism</a:t>
            </a:r>
            <a:endParaRPr lang="en-AU" sz="2000" i="1" dirty="0">
              <a:solidFill>
                <a:srgbClr val="C51A94"/>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3" name="TextBox 2"/>
          <p:cNvSpPr txBox="1"/>
          <p:nvPr/>
        </p:nvSpPr>
        <p:spPr>
          <a:xfrm>
            <a:off x="228600" y="4119086"/>
            <a:ext cx="8686800" cy="830997"/>
          </a:xfrm>
          <a:prstGeom prst="rect">
            <a:avLst/>
          </a:prstGeom>
          <a:noFill/>
        </p:spPr>
        <p:txBody>
          <a:bodyPr wrap="square" rtlCol="0">
            <a:spAutoFit/>
          </a:bodyPr>
          <a:lstStyle/>
          <a:p>
            <a:pPr marL="285750" indent="-285750">
              <a:buFont typeface="Arial" pitchFamily="34" charset="0"/>
              <a:buChar char="•"/>
            </a:pPr>
            <a:r>
              <a:rPr lang="en-AU" sz="1400" b="1" dirty="0"/>
              <a:t>Number of </a:t>
            </a:r>
            <a:r>
              <a:rPr lang="en-AU" sz="1400" b="1" dirty="0" err="1"/>
              <a:t>RMIT</a:t>
            </a:r>
            <a:r>
              <a:rPr lang="en-AU" sz="1400" b="1" dirty="0"/>
              <a:t> journalism graduates consistent since 2013, small samples causing exaggerated trends</a:t>
            </a:r>
          </a:p>
          <a:p>
            <a:pPr marL="285750" indent="-285750">
              <a:buFont typeface="Arial" pitchFamily="34" charset="0"/>
              <a:buChar char="•"/>
            </a:pPr>
            <a:r>
              <a:rPr lang="en-AU" sz="1000" dirty="0"/>
              <a:t>New survey instrument (</a:t>
            </a:r>
            <a:r>
              <a:rPr lang="en-AU" sz="1000" dirty="0" err="1"/>
              <a:t>GOS</a:t>
            </a:r>
            <a:r>
              <a:rPr lang="en-AU" sz="1000" dirty="0"/>
              <a:t>) implemented in 2015</a:t>
            </a:r>
          </a:p>
          <a:p>
            <a:pPr marL="285750" indent="-285750">
              <a:buFont typeface="Arial" pitchFamily="34" charset="0"/>
              <a:buChar char="•"/>
            </a:pPr>
            <a:r>
              <a:rPr lang="en-AU" sz="1000" dirty="0"/>
              <a:t>Note: survey responses may not be representative of actual graduate population</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4" y="1204796"/>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109" y="1205359"/>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1891" y="1205359"/>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428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tx1"/>
                </a:solidFill>
              </a:rPr>
              <a:t>1.2. Are </a:t>
            </a:r>
            <a:r>
              <a:rPr lang="en-AU" sz="2400" i="1" dirty="0" err="1" smtClean="0">
                <a:solidFill>
                  <a:schemeClr val="tx1"/>
                </a:solidFill>
              </a:rPr>
              <a:t>RMIT</a:t>
            </a:r>
            <a:r>
              <a:rPr lang="en-AU" sz="2400" i="1" dirty="0" smtClean="0">
                <a:solidFill>
                  <a:schemeClr val="tx1"/>
                </a:solidFill>
              </a:rPr>
              <a:t> graduates working? And where?</a:t>
            </a:r>
            <a:br>
              <a:rPr lang="en-AU" sz="2400" i="1" dirty="0" smtClean="0">
                <a:solidFill>
                  <a:schemeClr val="tx1"/>
                </a:solidFill>
              </a:rPr>
            </a:br>
            <a:r>
              <a:rPr lang="en-AU" sz="2000" i="1" dirty="0" smtClean="0">
                <a:solidFill>
                  <a:srgbClr val="C51A94"/>
                </a:solidFill>
              </a:rPr>
              <a:t>Journalism</a:t>
            </a:r>
            <a:endParaRPr lang="en-AU" sz="2000" i="1" dirty="0">
              <a:solidFill>
                <a:srgbClr val="C51A94"/>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14" name="TextBox 13"/>
          <p:cNvSpPr txBox="1"/>
          <p:nvPr/>
        </p:nvSpPr>
        <p:spPr>
          <a:xfrm>
            <a:off x="228600" y="4119086"/>
            <a:ext cx="8686800" cy="615553"/>
          </a:xfrm>
          <a:prstGeom prst="rect">
            <a:avLst/>
          </a:prstGeom>
          <a:noFill/>
        </p:spPr>
        <p:txBody>
          <a:bodyPr wrap="square" rtlCol="0">
            <a:spAutoFit/>
          </a:bodyPr>
          <a:lstStyle/>
          <a:p>
            <a:pPr marL="285750" indent="-285750">
              <a:buFont typeface="Arial" pitchFamily="34" charset="0"/>
              <a:buChar char="•"/>
            </a:pPr>
            <a:r>
              <a:rPr lang="en-AU" sz="1400" b="1" dirty="0"/>
              <a:t>Of those that provided a location, </a:t>
            </a:r>
            <a:r>
              <a:rPr lang="en-AU" sz="1400" b="1" dirty="0" smtClean="0"/>
              <a:t>0.85%  </a:t>
            </a:r>
            <a:r>
              <a:rPr lang="en-AU" sz="1400" b="1" dirty="0"/>
              <a:t>(on average) not in VIC across the period</a:t>
            </a:r>
          </a:p>
          <a:p>
            <a:pPr marL="285750" indent="-285750">
              <a:buFont typeface="Arial" pitchFamily="34" charset="0"/>
              <a:buChar char="•"/>
            </a:pPr>
            <a:r>
              <a:rPr lang="en-AU" sz="1000" dirty="0" smtClean="0"/>
              <a:t>Proportion </a:t>
            </a:r>
            <a:r>
              <a:rPr lang="en-AU" sz="1000" dirty="0"/>
              <a:t>of full-time employment grew </a:t>
            </a:r>
            <a:r>
              <a:rPr lang="en-AU" sz="1000" dirty="0" smtClean="0"/>
              <a:t>dramatically in 2016 – skewed by small sample size</a:t>
            </a:r>
          </a:p>
          <a:p>
            <a:pPr marL="285750" indent="-285750">
              <a:buFont typeface="Arial" pitchFamily="34" charset="0"/>
              <a:buChar char="•"/>
            </a:pPr>
            <a:r>
              <a:rPr lang="en-AU" sz="1000" dirty="0"/>
              <a:t>New survey instrument (</a:t>
            </a:r>
            <a:r>
              <a:rPr lang="en-AU" sz="1000" dirty="0" err="1"/>
              <a:t>GOS</a:t>
            </a:r>
            <a:r>
              <a:rPr lang="en-AU" sz="1000" dirty="0"/>
              <a:t>) implemented in 2015 – high levels of unknown, missing data</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840" y="1144905"/>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056" y="1144905"/>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520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a:solidFill>
                  <a:schemeClr val="tx1"/>
                </a:solidFill>
              </a:rPr>
              <a:t>1.3. What roles are </a:t>
            </a:r>
            <a:r>
              <a:rPr lang="en-AU" sz="2400" i="1" dirty="0" err="1">
                <a:solidFill>
                  <a:schemeClr val="tx1"/>
                </a:solidFill>
              </a:rPr>
              <a:t>RMIT</a:t>
            </a:r>
            <a:r>
              <a:rPr lang="en-AU" sz="2400" i="1" dirty="0">
                <a:solidFill>
                  <a:schemeClr val="tx1"/>
                </a:solidFill>
              </a:rPr>
              <a:t> graduates working in?</a:t>
            </a:r>
            <a:br>
              <a:rPr lang="en-AU" sz="2400" i="1" dirty="0">
                <a:solidFill>
                  <a:schemeClr val="tx1"/>
                </a:solidFill>
              </a:rPr>
            </a:br>
            <a:r>
              <a:rPr lang="en-AU" sz="2000" i="1" dirty="0" smtClean="0">
                <a:solidFill>
                  <a:srgbClr val="C51A94"/>
                </a:solidFill>
              </a:rPr>
              <a:t>Journalism</a:t>
            </a:r>
            <a:endParaRPr lang="en-AU" sz="2000" i="1" dirty="0">
              <a:solidFill>
                <a:srgbClr val="C51A94"/>
              </a:solidFill>
            </a:endParaRPr>
          </a:p>
        </p:txBody>
      </p:sp>
      <p:sp>
        <p:nvSpPr>
          <p:cNvPr id="7" name="Content Placeholder 2"/>
          <p:cNvSpPr txBox="1">
            <a:spLocks/>
          </p:cNvSpPr>
          <p:nvPr/>
        </p:nvSpPr>
        <p:spPr>
          <a:xfrm>
            <a:off x="0" y="2351094"/>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778321816"/>
              </p:ext>
            </p:extLst>
          </p:nvPr>
        </p:nvGraphicFramePr>
        <p:xfrm>
          <a:off x="990600" y="1504950"/>
          <a:ext cx="7236000" cy="2358814"/>
        </p:xfrm>
        <a:graphic>
          <a:graphicData uri="http://schemas.openxmlformats.org/drawingml/2006/table">
            <a:tbl>
              <a:tblPr/>
              <a:tblGrid>
                <a:gridCol w="1944000"/>
                <a:gridCol w="468000"/>
                <a:gridCol w="1944000"/>
                <a:gridCol w="468000"/>
                <a:gridCol w="1944000"/>
                <a:gridCol w="468000"/>
              </a:tblGrid>
              <a:tr h="180000">
                <a:tc gridSpan="6">
                  <a:txBody>
                    <a:bodyPr/>
                    <a:lstStyle/>
                    <a:p>
                      <a:pPr algn="ctr" fontAlgn="b"/>
                      <a:r>
                        <a:rPr lang="en-AU" sz="1200" b="1" i="0" u="none" strike="noStrike" dirty="0" smtClean="0">
                          <a:solidFill>
                            <a:schemeClr val="tx1"/>
                          </a:solidFill>
                          <a:effectLst/>
                          <a:latin typeface="Calibri"/>
                        </a:rPr>
                        <a:t>Top 10 </a:t>
                      </a:r>
                      <a:r>
                        <a:rPr lang="en-AU" sz="1200" b="1" i="0" u="none" strike="noStrike" baseline="0" dirty="0" smtClean="0">
                          <a:solidFill>
                            <a:schemeClr val="tx1"/>
                          </a:solidFill>
                          <a:effectLst/>
                          <a:latin typeface="Calibri"/>
                        </a:rPr>
                        <a:t>most common jobs </a:t>
                      </a:r>
                      <a:r>
                        <a:rPr lang="en-AU" sz="1200" b="1" i="0" u="none" strike="noStrike" baseline="0" dirty="0" smtClean="0">
                          <a:solidFill>
                            <a:schemeClr val="tx1"/>
                          </a:solidFill>
                          <a:effectLst/>
                          <a:latin typeface="+mn-lt"/>
                        </a:rPr>
                        <a:t>(from graduate survey responses)</a:t>
                      </a:r>
                      <a:endParaRPr lang="en-AU" sz="1200" b="1" i="0" u="none" strike="noStrike" baseline="0" dirty="0" smtClean="0">
                        <a:solidFill>
                          <a:schemeClr val="tx1"/>
                        </a:solidFill>
                        <a:effectLst/>
                        <a:latin typeface="Calibri"/>
                      </a:endParaRP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algn="l"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algn="ctr" fontAlgn="b"/>
                      <a:endParaRPr lang="en-AU" sz="1200" b="1" i="0" u="none" strike="noStrike" baseline="0" dirty="0" smtClean="0">
                        <a:solidFill>
                          <a:schemeClr val="bg1"/>
                        </a:solidFill>
                        <a:effectLst/>
                        <a:latin typeface="Calibri"/>
                      </a:endParaRP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1200" b="1" i="0" u="none" strike="noStrike" baseline="0" dirty="0" smtClean="0">
                        <a:solidFill>
                          <a:schemeClr val="bg1"/>
                        </a:solidFill>
                        <a:effectLst/>
                        <a:latin typeface="Calibri"/>
                      </a:endParaRP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r>
              <a:tr h="180000">
                <a:tc gridSpan="2">
                  <a:txBody>
                    <a:bodyPr/>
                    <a:lstStyle/>
                    <a:p>
                      <a:pPr algn="ctr" fontAlgn="b"/>
                      <a:r>
                        <a:rPr lang="en-AU" sz="1200" b="1" i="0" u="none" strike="noStrike" dirty="0" smtClean="0">
                          <a:solidFill>
                            <a:schemeClr val="tx1"/>
                          </a:solidFill>
                          <a:effectLst/>
                          <a:latin typeface="Calibri"/>
                        </a:rPr>
                        <a:t>2012</a:t>
                      </a:r>
                      <a:endParaRPr lang="en-AU" sz="12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gridSpan="2">
                  <a:txBody>
                    <a:bodyPr/>
                    <a:lstStyle/>
                    <a:p>
                      <a:pPr algn="ctr" fontAlgn="b"/>
                      <a:r>
                        <a:rPr lang="en-AU" sz="1200" b="1" i="0" u="none" strike="noStrike" dirty="0" smtClean="0">
                          <a:solidFill>
                            <a:schemeClr val="tx1"/>
                          </a:solidFill>
                          <a:effectLst/>
                          <a:latin typeface="Calibri"/>
                        </a:rPr>
                        <a:t>2014</a:t>
                      </a:r>
                      <a:endParaRPr lang="en-AU" sz="12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gridSpan="2">
                  <a:txBody>
                    <a:bodyPr/>
                    <a:lstStyle/>
                    <a:p>
                      <a:pPr algn="ctr" fontAlgn="b"/>
                      <a:r>
                        <a:rPr lang="en-AU" sz="1200" b="1" i="0" u="none" strike="noStrike" dirty="0" smtClean="0">
                          <a:solidFill>
                            <a:schemeClr val="tx1"/>
                          </a:solidFill>
                          <a:effectLst/>
                          <a:latin typeface="Calibri"/>
                        </a:rPr>
                        <a:t>2016</a:t>
                      </a:r>
                      <a:endParaRPr lang="en-AU" sz="12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r>
              <a:tr h="180000">
                <a:tc>
                  <a:txBody>
                    <a:bodyPr/>
                    <a:lstStyle/>
                    <a:p>
                      <a:pPr algn="l" fontAlgn="b"/>
                      <a:r>
                        <a:rPr lang="en-AU" sz="10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10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10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r>
              <a:tr h="180000">
                <a:tc>
                  <a:txBody>
                    <a:bodyPr/>
                    <a:lstStyle/>
                    <a:p>
                      <a:pPr algn="l" fontAlgn="b"/>
                      <a:r>
                        <a:rPr lang="en-AU" sz="1100" b="0" i="0" u="none" strike="noStrike" dirty="0">
                          <a:solidFill>
                            <a:schemeClr val="tx1"/>
                          </a:solidFill>
                          <a:effectLst/>
                          <a:latin typeface="Calibri"/>
                        </a:rPr>
                        <a:t>communications coordinator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100" b="0" i="0" u="none" strike="noStrike" dirty="0">
                          <a:solidFill>
                            <a:schemeClr val="tx1"/>
                          </a:solidFill>
                          <a:effectLst/>
                          <a:latin typeface="Calibri"/>
                        </a:rPr>
                        <a:t>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b"/>
                      <a:r>
                        <a:rPr lang="en-AU" sz="1000" b="0" i="0" u="none" strike="noStrike" dirty="0">
                          <a:solidFill>
                            <a:schemeClr val="tx1"/>
                          </a:solidFill>
                          <a:effectLst/>
                          <a:latin typeface="Calibri"/>
                        </a:rPr>
                        <a:t>journalist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000" b="0" i="0" u="none" strike="noStrike">
                          <a:solidFill>
                            <a:schemeClr val="tx1"/>
                          </a:solidFill>
                          <a:effectLst/>
                          <a:latin typeface="Calibri"/>
                        </a:rPr>
                        <a:t>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b"/>
                      <a:r>
                        <a:rPr lang="en-AU" sz="1000" b="0" i="0" u="none" strike="noStrike" dirty="0">
                          <a:solidFill>
                            <a:schemeClr val="tx1"/>
                          </a:solidFill>
                          <a:effectLst/>
                          <a:latin typeface="Calibri"/>
                        </a:rPr>
                        <a:t>print journalist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000" b="0" i="0" u="none" strike="noStrike" dirty="0">
                          <a:solidFill>
                            <a:schemeClr val="tx1"/>
                          </a:solidFill>
                          <a:effectLst/>
                          <a:latin typeface="Calibri"/>
                        </a:rPr>
                        <a:t>13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80000">
                <a:tc>
                  <a:txBody>
                    <a:bodyPr/>
                    <a:lstStyle/>
                    <a:p>
                      <a:pPr algn="l" fontAlgn="b"/>
                      <a:r>
                        <a:rPr lang="en-AU" sz="1100" b="0" i="0" u="none" strike="noStrike" dirty="0">
                          <a:solidFill>
                            <a:schemeClr val="tx1"/>
                          </a:solidFill>
                          <a:effectLst/>
                          <a:latin typeface="Calibri"/>
                        </a:rPr>
                        <a:t>editorial assistant</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tx1"/>
                          </a:solidFill>
                          <a:effectLst/>
                          <a:latin typeface="Calibri"/>
                        </a:rPr>
                        <a:t>2</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account coordinator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2</a:t>
                      </a:r>
                    </a:p>
                  </a:txBody>
                  <a:tcPr marL="9525" marR="9525" marT="9525" marB="0" anchor="ctr">
                    <a:lnL>
                      <a:noFill/>
                    </a:lnL>
                    <a:lnR>
                      <a:noFill/>
                    </a:lnR>
                    <a:lnT>
                      <a:noFill/>
                    </a:lnT>
                    <a:lnB>
                      <a:noFill/>
                    </a:lnB>
                  </a:tcPr>
                </a:tc>
                <a:tc>
                  <a:txBody>
                    <a:bodyPr/>
                    <a:lstStyle/>
                    <a:p>
                      <a:pPr algn="l" fontAlgn="b"/>
                      <a:r>
                        <a:rPr lang="en-AU" sz="1000" b="0" i="0" u="none" strike="noStrike" dirty="0">
                          <a:solidFill>
                            <a:schemeClr val="tx1"/>
                          </a:solidFill>
                          <a:effectLst/>
                          <a:latin typeface="Calibri"/>
                        </a:rPr>
                        <a:t>journalists and other writers</a:t>
                      </a:r>
                    </a:p>
                  </a:txBody>
                  <a:tcPr marL="9525" marR="9525" marT="9525"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2</a:t>
                      </a:r>
                    </a:p>
                  </a:txBody>
                  <a:tcPr marL="9525" marR="9525" marT="9525" marB="0" anchor="ctr">
                    <a:lnL>
                      <a:noFill/>
                    </a:lnL>
                    <a:lnR>
                      <a:noFill/>
                    </a:lnR>
                    <a:lnT>
                      <a:noFill/>
                    </a:lnT>
                    <a:lnB>
                      <a:noFill/>
                    </a:lnB>
                  </a:tcPr>
                </a:tc>
              </a:tr>
              <a:tr h="180000">
                <a:tc>
                  <a:txBody>
                    <a:bodyPr/>
                    <a:lstStyle/>
                    <a:p>
                      <a:pPr algn="l" fontAlgn="b"/>
                      <a:r>
                        <a:rPr lang="en-AU" sz="1100" b="0" i="0" u="none" strike="noStrike" dirty="0">
                          <a:solidFill>
                            <a:schemeClr val="tx1"/>
                          </a:solidFill>
                          <a:effectLst/>
                          <a:latin typeface="Calibri"/>
                        </a:rPr>
                        <a:t>communication coordinator</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editor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2</a:t>
                      </a:r>
                    </a:p>
                  </a:txBody>
                  <a:tcPr marL="9525" marR="9525" marT="9525" marB="0" anchor="ctr">
                    <a:lnL>
                      <a:noFill/>
                    </a:lnL>
                    <a:lnR>
                      <a:noFill/>
                    </a:lnR>
                    <a:lnT>
                      <a:noFill/>
                    </a:lnT>
                    <a:lnB>
                      <a:noFill/>
                    </a:lnB>
                  </a:tcPr>
                </a:tc>
                <a:tc>
                  <a:txBody>
                    <a:bodyPr/>
                    <a:lstStyle/>
                    <a:p>
                      <a:pPr algn="l" fontAlgn="b"/>
                      <a:r>
                        <a:rPr lang="en-AU" sz="1000" b="0" i="0" u="none" strike="noStrike" dirty="0">
                          <a:solidFill>
                            <a:schemeClr val="tx1"/>
                          </a:solidFill>
                          <a:effectLst/>
                          <a:latin typeface="Calibri"/>
                        </a:rPr>
                        <a:t>public relations professional</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2</a:t>
                      </a:r>
                    </a:p>
                  </a:txBody>
                  <a:tcPr marL="9525" marR="9525" marT="9525" marB="0" anchor="ctr">
                    <a:lnL>
                      <a:noFill/>
                    </a:lnL>
                    <a:lnR>
                      <a:noFill/>
                    </a:lnR>
                    <a:lnT>
                      <a:noFill/>
                    </a:lnT>
                    <a:lnB>
                      <a:noFill/>
                    </a:lnB>
                  </a:tcPr>
                </a:tc>
              </a:tr>
              <a:tr h="180000">
                <a:tc>
                  <a:txBody>
                    <a:bodyPr/>
                    <a:lstStyle/>
                    <a:p>
                      <a:pPr algn="l" fontAlgn="b"/>
                      <a:r>
                        <a:rPr lang="en-AU" sz="1100" b="0" i="0" u="none" strike="noStrike" dirty="0">
                          <a:solidFill>
                            <a:schemeClr val="tx1"/>
                          </a:solidFill>
                          <a:effectLst/>
                          <a:latin typeface="Calibri"/>
                        </a:rPr>
                        <a:t>communications officer</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dirty="0" smtClean="0">
                          <a:solidFill>
                            <a:schemeClr val="tx1"/>
                          </a:solidFill>
                          <a:effectLst/>
                          <a:latin typeface="Calibri"/>
                        </a:rPr>
                        <a:t>brand</a:t>
                      </a:r>
                      <a:r>
                        <a:rPr lang="en-AU" sz="1000" b="0" i="0" u="none" strike="noStrike" dirty="0">
                          <a:solidFill>
                            <a:schemeClr val="tx1"/>
                          </a:solidFill>
                          <a:effectLst/>
                          <a:latin typeface="Calibri"/>
                        </a:rPr>
                        <a:t>, marketing &amp; </a:t>
                      </a:r>
                      <a:r>
                        <a:rPr lang="en-AU" sz="1000" b="0" i="0" u="none" strike="noStrike" dirty="0" err="1">
                          <a:solidFill>
                            <a:schemeClr val="tx1"/>
                          </a:solidFill>
                          <a:effectLst/>
                          <a:latin typeface="Calibri"/>
                        </a:rPr>
                        <a:t>pr</a:t>
                      </a:r>
                      <a:r>
                        <a:rPr lang="en-AU" sz="1000" b="0" i="0" u="none" strike="noStrike" dirty="0">
                          <a:solidFill>
                            <a:schemeClr val="tx1"/>
                          </a:solidFill>
                          <a:effectLst/>
                          <a:latin typeface="Calibri"/>
                        </a:rPr>
                        <a:t> </a:t>
                      </a:r>
                      <a:r>
                        <a:rPr lang="en-AU" sz="1000" b="0" i="0" u="none" strike="noStrike" dirty="0" smtClean="0">
                          <a:solidFill>
                            <a:schemeClr val="tx1"/>
                          </a:solidFill>
                          <a:effectLst/>
                          <a:latin typeface="Calibri"/>
                        </a:rPr>
                        <a:t>manager</a:t>
                      </a:r>
                      <a:endParaRPr lang="en-AU" sz="1000" b="0" i="0" u="none" strike="noStrike" dirty="0">
                        <a:solidFill>
                          <a:schemeClr val="tx1"/>
                        </a:solidFill>
                        <a:effectLst/>
                        <a:latin typeface="Calibri"/>
                      </a:endParaRP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dirty="0">
                          <a:solidFill>
                            <a:schemeClr val="tx1"/>
                          </a:solidFill>
                          <a:effectLst/>
                          <a:latin typeface="Calibri"/>
                        </a:rPr>
                        <a:t>automobile drivers</a:t>
                      </a:r>
                    </a:p>
                  </a:txBody>
                  <a:tcPr marL="9525" marR="9525" marT="9525"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dirty="0">
                          <a:solidFill>
                            <a:schemeClr val="tx1"/>
                          </a:solidFill>
                          <a:effectLst/>
                          <a:latin typeface="Calibri"/>
                        </a:rPr>
                        <a:t>customer care analyst</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dirty="0">
                          <a:solidFill>
                            <a:schemeClr val="tx1"/>
                          </a:solidFill>
                          <a:effectLst/>
                          <a:latin typeface="Calibri"/>
                        </a:rPr>
                        <a:t>advertising coordinator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dirty="0">
                          <a:solidFill>
                            <a:schemeClr val="tx1"/>
                          </a:solidFill>
                          <a:effectLst/>
                          <a:latin typeface="Calibri"/>
                        </a:rPr>
                        <a:t>barista</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dirty="0">
                          <a:solidFill>
                            <a:schemeClr val="tx1"/>
                          </a:solidFill>
                          <a:effectLst/>
                          <a:latin typeface="Calibri"/>
                        </a:rPr>
                        <a:t>customer relations analyst</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assistant editor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dirty="0">
                          <a:solidFill>
                            <a:schemeClr val="tx1"/>
                          </a:solidFill>
                          <a:effectLst/>
                          <a:latin typeface="Calibri"/>
                        </a:rPr>
                        <a:t>copywriter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a:solidFill>
                            <a:schemeClr val="tx1"/>
                          </a:solidFill>
                          <a:effectLst/>
                          <a:latin typeface="Calibri"/>
                        </a:rPr>
                        <a:t>editor</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assistant store manager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dirty="0">
                          <a:solidFill>
                            <a:schemeClr val="tx1"/>
                          </a:solidFill>
                          <a:effectLst/>
                          <a:latin typeface="Calibri"/>
                        </a:rPr>
                        <a:t>information officer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dirty="0">
                          <a:solidFill>
                            <a:schemeClr val="tx1"/>
                          </a:solidFill>
                          <a:effectLst/>
                          <a:latin typeface="Calibri"/>
                        </a:rPr>
                        <a:t>helicopter administrator</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dirty="0">
                          <a:solidFill>
                            <a:schemeClr val="tx1"/>
                          </a:solidFill>
                          <a:effectLst/>
                          <a:latin typeface="Calibri"/>
                        </a:rPr>
                        <a:t>communication and advocacy officer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dirty="0">
                          <a:solidFill>
                            <a:schemeClr val="tx1"/>
                          </a:solidFill>
                          <a:effectLst/>
                          <a:latin typeface="Calibri"/>
                        </a:rPr>
                        <a:t>media producer (excluding video)</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a:solidFill>
                            <a:schemeClr val="tx1"/>
                          </a:solidFill>
                          <a:effectLst/>
                          <a:latin typeface="Calibri"/>
                        </a:rPr>
                        <a:t>journalist</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dirty="0">
                          <a:solidFill>
                            <a:schemeClr val="tx1"/>
                          </a:solidFill>
                          <a:effectLst/>
                          <a:latin typeface="Calibri"/>
                        </a:rPr>
                        <a:t>communications assistant</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dirty="0">
                          <a:solidFill>
                            <a:schemeClr val="tx1"/>
                          </a:solidFill>
                          <a:effectLst/>
                          <a:latin typeface="Calibri"/>
                        </a:rPr>
                        <a:t>radio journalist</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a:solidFill>
                            <a:schemeClr val="tx1"/>
                          </a:solidFill>
                          <a:effectLst/>
                          <a:latin typeface="Calibri"/>
                        </a:rPr>
                        <a:t>journalist/reporter</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contact centre officer</a:t>
                      </a:r>
                    </a:p>
                  </a:txBody>
                  <a:tcPr marL="9525" marR="9525" marT="9525"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sales assistant (general)</a:t>
                      </a:r>
                    </a:p>
                  </a:txBody>
                  <a:tcPr marL="9525" marR="9525" marT="9525"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1</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3185161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a:solidFill>
                  <a:schemeClr val="tx1"/>
                </a:solidFill>
              </a:rPr>
              <a:t>2.1. Supply vs. demand</a:t>
            </a:r>
            <a:br>
              <a:rPr lang="en-AU" sz="2400" i="1" dirty="0">
                <a:solidFill>
                  <a:schemeClr val="tx1"/>
                </a:solidFill>
              </a:rPr>
            </a:br>
            <a:r>
              <a:rPr lang="en-AU" sz="2000" i="1" dirty="0" smtClean="0">
                <a:solidFill>
                  <a:srgbClr val="C51A94"/>
                </a:solidFill>
              </a:rPr>
              <a:t>Journalism</a:t>
            </a:r>
            <a:endParaRPr lang="en-AU" sz="2000" i="1" dirty="0">
              <a:solidFill>
                <a:srgbClr val="C51A94"/>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16" name="TextBox 15"/>
          <p:cNvSpPr txBox="1"/>
          <p:nvPr/>
        </p:nvSpPr>
        <p:spPr>
          <a:xfrm>
            <a:off x="228600" y="4248150"/>
            <a:ext cx="8686800" cy="830997"/>
          </a:xfrm>
          <a:prstGeom prst="rect">
            <a:avLst/>
          </a:prstGeom>
          <a:noFill/>
        </p:spPr>
        <p:txBody>
          <a:bodyPr wrap="square" rtlCol="0">
            <a:spAutoFit/>
          </a:bodyPr>
          <a:lstStyle/>
          <a:p>
            <a:pPr marL="285750" indent="-285750">
              <a:buFont typeface="Arial" pitchFamily="34" charset="0"/>
              <a:buChar char="•"/>
            </a:pPr>
            <a:r>
              <a:rPr lang="en-AU" sz="1400" b="1" dirty="0"/>
              <a:t>Broad trend appears </a:t>
            </a:r>
            <a:r>
              <a:rPr lang="en-AU" sz="1400" b="1" i="1" dirty="0"/>
              <a:t>SAME </a:t>
            </a:r>
            <a:r>
              <a:rPr lang="en-AU" sz="1400" b="1" dirty="0" smtClean="0"/>
              <a:t>number</a:t>
            </a:r>
            <a:r>
              <a:rPr lang="en-AU" sz="1400" b="1" i="1" dirty="0" smtClean="0"/>
              <a:t> </a:t>
            </a:r>
            <a:r>
              <a:rPr lang="en-AU" sz="1400" b="1" dirty="0" smtClean="0"/>
              <a:t>of</a:t>
            </a:r>
            <a:r>
              <a:rPr lang="en-AU" sz="1400" b="1" i="1" dirty="0" smtClean="0"/>
              <a:t> </a:t>
            </a:r>
            <a:r>
              <a:rPr lang="en-AU" sz="1400" b="1" dirty="0" smtClean="0"/>
              <a:t>journalism </a:t>
            </a:r>
            <a:r>
              <a:rPr lang="en-AU" sz="1400" b="1" dirty="0" err="1"/>
              <a:t>RMIT</a:t>
            </a:r>
            <a:r>
              <a:rPr lang="en-AU" sz="1400" b="1" dirty="0"/>
              <a:t> graduates competing for </a:t>
            </a:r>
            <a:r>
              <a:rPr lang="en-AU" sz="1400" b="1" i="1" dirty="0" smtClean="0"/>
              <a:t>MORE  </a:t>
            </a:r>
            <a:r>
              <a:rPr lang="en-AU" sz="1400" b="1" dirty="0"/>
              <a:t>journalism jobs</a:t>
            </a:r>
          </a:p>
          <a:p>
            <a:pPr marL="285750" indent="-285750">
              <a:buFont typeface="Arial" pitchFamily="34" charset="0"/>
              <a:buChar char="•"/>
            </a:pPr>
            <a:r>
              <a:rPr lang="en-AU" sz="1000" dirty="0" smtClean="0"/>
              <a:t>Similar </a:t>
            </a:r>
            <a:r>
              <a:rPr lang="en-AU" sz="1000" dirty="0" err="1"/>
              <a:t>RMIT</a:t>
            </a:r>
            <a:r>
              <a:rPr lang="en-AU" sz="1000" dirty="0"/>
              <a:t> journalism students graduating (predominately stay in VIC)</a:t>
            </a:r>
          </a:p>
          <a:p>
            <a:pPr marL="285750" indent="-285750">
              <a:buFont typeface="Arial" pitchFamily="34" charset="0"/>
              <a:buChar char="•"/>
            </a:pPr>
            <a:r>
              <a:rPr lang="en-AU" sz="1000" dirty="0" smtClean="0"/>
              <a:t>Burning </a:t>
            </a:r>
            <a:r>
              <a:rPr lang="en-AU" sz="1000" dirty="0"/>
              <a:t>glass total ads for </a:t>
            </a:r>
            <a:r>
              <a:rPr lang="en-AU" sz="1000" dirty="0" smtClean="0"/>
              <a:t>Melbourne (journalism job search) indicates increase in 2016</a:t>
            </a:r>
            <a:endParaRPr lang="en-AU" sz="1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47750"/>
            <a:ext cx="7639348" cy="298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876800" y="3862685"/>
            <a:ext cx="3947160" cy="461665"/>
          </a:xfrm>
          <a:prstGeom prst="rect">
            <a:avLst/>
          </a:prstGeom>
          <a:noFill/>
        </p:spPr>
        <p:txBody>
          <a:bodyPr wrap="square" rtlCol="0">
            <a:spAutoFit/>
          </a:bodyPr>
          <a:lstStyle/>
          <a:p>
            <a:r>
              <a:rPr lang="en-AU" sz="800" i="1" dirty="0" smtClean="0">
                <a:solidFill>
                  <a:srgbClr val="FF0000"/>
                </a:solidFill>
                <a:latin typeface="Calibri" pitchFamily="34" charset="0"/>
                <a:cs typeface="Calibri" pitchFamily="34" charset="0"/>
              </a:rPr>
              <a:t>Please </a:t>
            </a:r>
            <a:r>
              <a:rPr lang="en-AU" sz="800" i="1" dirty="0">
                <a:solidFill>
                  <a:srgbClr val="FF0000"/>
                </a:solidFill>
                <a:latin typeface="Calibri" pitchFamily="34" charset="0"/>
                <a:cs typeface="Calibri" pitchFamily="34" charset="0"/>
              </a:rPr>
              <a:t>also note that these results reflect point-in-time data and are subject to change as improvements are made to </a:t>
            </a:r>
            <a:r>
              <a:rPr lang="en-AU" sz="800" i="1" dirty="0" smtClean="0">
                <a:solidFill>
                  <a:srgbClr val="FF0000"/>
                </a:solidFill>
                <a:latin typeface="Calibri" pitchFamily="34" charset="0"/>
                <a:cs typeface="Calibri" pitchFamily="34" charset="0"/>
              </a:rPr>
              <a:t>the </a:t>
            </a:r>
            <a:r>
              <a:rPr lang="en-AU" sz="800" i="1" dirty="0">
                <a:solidFill>
                  <a:srgbClr val="FF0000"/>
                </a:solidFill>
                <a:latin typeface="Calibri" pitchFamily="34" charset="0"/>
                <a:cs typeface="Calibri" pitchFamily="34" charset="0"/>
              </a:rPr>
              <a:t>aggregation and reporting methodologies. Burning Glass does not recommend use of this data for time series reporting.</a:t>
            </a:r>
          </a:p>
        </p:txBody>
      </p:sp>
      <p:sp>
        <p:nvSpPr>
          <p:cNvPr id="13" name="TextBox 12"/>
          <p:cNvSpPr txBox="1"/>
          <p:nvPr/>
        </p:nvSpPr>
        <p:spPr>
          <a:xfrm>
            <a:off x="7239000" y="5143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spTree>
    <p:extLst>
      <p:ext uri="{BB962C8B-B14F-4D97-AF65-F5344CB8AC3E}">
        <p14:creationId xmlns:p14="http://schemas.microsoft.com/office/powerpoint/2010/main" val="773437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rmAutofit/>
          </a:bodyPr>
          <a:lstStyle/>
          <a:p>
            <a:pPr algn="l"/>
            <a:r>
              <a:rPr lang="en-AU" dirty="0" smtClean="0">
                <a:solidFill>
                  <a:schemeClr val="tx1"/>
                </a:solidFill>
                <a:latin typeface="Museo Sans 700"/>
                <a:cs typeface="Museo Sans 700"/>
              </a:rPr>
              <a:t>Background</a:t>
            </a:r>
            <a:endParaRPr lang="en-AU" dirty="0">
              <a:solidFill>
                <a:schemeClr val="tx1"/>
              </a:solidFill>
              <a:latin typeface="Museo Sans 700"/>
              <a:cs typeface="Museo Sans 7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4" name="TextBox 3"/>
          <p:cNvSpPr txBox="1"/>
          <p:nvPr/>
        </p:nvSpPr>
        <p:spPr>
          <a:xfrm>
            <a:off x="826052" y="971550"/>
            <a:ext cx="8013148" cy="3416320"/>
          </a:xfrm>
          <a:prstGeom prst="rect">
            <a:avLst/>
          </a:prstGeom>
          <a:noFill/>
        </p:spPr>
        <p:txBody>
          <a:bodyPr wrap="square" rtlCol="0">
            <a:spAutoFit/>
          </a:bodyPr>
          <a:lstStyle/>
          <a:p>
            <a:r>
              <a:rPr lang="en-AU" sz="1200" b="1" dirty="0" smtClean="0"/>
              <a:t>Australian Technology Network (ATN) </a:t>
            </a:r>
            <a:r>
              <a:rPr lang="en-AU" sz="1200" b="1" dirty="0"/>
              <a:t>Grants Scheme for Excellence in Learning and Teaching </a:t>
            </a:r>
            <a:r>
              <a:rPr lang="en-AU" sz="1200" b="1" dirty="0" smtClean="0"/>
              <a:t>2017 </a:t>
            </a:r>
          </a:p>
          <a:p>
            <a:r>
              <a:rPr lang="en-AU" sz="1200" b="1" dirty="0" smtClean="0"/>
              <a:t>Project Leader: A/Prof Fiona Peterson, School of Media &amp; Communication, RMIT University</a:t>
            </a:r>
          </a:p>
          <a:p>
            <a:r>
              <a:rPr lang="en-AU" sz="1200" b="1" dirty="0" smtClean="0"/>
              <a:t>Project Partners: RMIT University, Queensland University of Technology, University of Technology Sydney</a:t>
            </a:r>
            <a:endParaRPr lang="en-AU" sz="1200" b="1" dirty="0"/>
          </a:p>
          <a:p>
            <a:r>
              <a:rPr lang="en-AU" sz="1200" b="1" dirty="0"/>
              <a:t>Project </a:t>
            </a:r>
            <a:r>
              <a:rPr lang="en-AU" sz="1200" b="1" dirty="0" smtClean="0"/>
              <a:t>Title</a:t>
            </a:r>
            <a:r>
              <a:rPr lang="en-AU" sz="1200" b="1" dirty="0"/>
              <a:t>: </a:t>
            </a:r>
            <a:r>
              <a:rPr lang="en-AU" sz="1200" b="1" i="1" dirty="0" smtClean="0"/>
              <a:t>Digital work practices: where </a:t>
            </a:r>
            <a:r>
              <a:rPr lang="en-AU" sz="1200" b="1" i="1" dirty="0"/>
              <a:t>are the jobs, what are </a:t>
            </a:r>
            <a:r>
              <a:rPr lang="en-AU" sz="1200" b="1" i="1" dirty="0" smtClean="0"/>
              <a:t>they, </a:t>
            </a:r>
            <a:r>
              <a:rPr lang="en-AU" sz="1200" b="1" i="1" dirty="0"/>
              <a:t>and how prepared are </a:t>
            </a:r>
            <a:r>
              <a:rPr lang="en-AU" sz="1200" b="1" i="1" dirty="0" smtClean="0"/>
              <a:t>graduates?</a:t>
            </a:r>
            <a:endParaRPr lang="en-AU" sz="1200" dirty="0"/>
          </a:p>
          <a:p>
            <a:endParaRPr lang="en-AU" sz="1200" dirty="0"/>
          </a:p>
          <a:p>
            <a:r>
              <a:rPr lang="en-AU" sz="1200" i="1" dirty="0" smtClean="0"/>
              <a:t>Employment </a:t>
            </a:r>
            <a:r>
              <a:rPr lang="en-AU" sz="1200" i="1" dirty="0"/>
              <a:t>trend data will be analysed </a:t>
            </a:r>
            <a:r>
              <a:rPr lang="en-AU" sz="1200" i="1" dirty="0" smtClean="0"/>
              <a:t>with </a:t>
            </a:r>
            <a:r>
              <a:rPr lang="en-AU" sz="1200" i="1" dirty="0"/>
              <a:t>RMIT Careers and </a:t>
            </a:r>
            <a:r>
              <a:rPr lang="en-AU" sz="1200" i="1" dirty="0" smtClean="0"/>
              <a:t>Employability for </a:t>
            </a:r>
            <a:r>
              <a:rPr lang="en-AU" sz="1200" i="1" dirty="0"/>
              <a:t>sample areas </a:t>
            </a:r>
            <a:r>
              <a:rPr lang="en-AU" sz="1200" i="1" dirty="0" smtClean="0"/>
              <a:t>of </a:t>
            </a:r>
            <a:r>
              <a:rPr lang="en-AU" sz="1200" i="1" dirty="0"/>
              <a:t>advertising, </a:t>
            </a:r>
            <a:r>
              <a:rPr lang="en-AU" sz="1200" i="1" dirty="0" smtClean="0"/>
              <a:t>journalism, communication design, industrial design </a:t>
            </a:r>
            <a:r>
              <a:rPr lang="en-AU" sz="1200" i="1" dirty="0"/>
              <a:t>and </a:t>
            </a:r>
            <a:r>
              <a:rPr lang="en-AU" sz="1200" i="1" dirty="0" smtClean="0"/>
              <a:t>engineering. </a:t>
            </a:r>
            <a:endParaRPr lang="en-AU" sz="1200" i="1" dirty="0"/>
          </a:p>
          <a:p>
            <a:endParaRPr lang="en-AU" sz="1200" i="1" dirty="0"/>
          </a:p>
          <a:p>
            <a:r>
              <a:rPr lang="en-AU" sz="1200" i="1" dirty="0" smtClean="0"/>
              <a:t>De-identified </a:t>
            </a:r>
            <a:r>
              <a:rPr lang="en-AU" sz="1200" i="1" dirty="0"/>
              <a:t>data will include Graduate Destination/Outcomes Survey and Australian Bureau of Statistics. </a:t>
            </a:r>
          </a:p>
          <a:p>
            <a:r>
              <a:rPr lang="en-AU" sz="1200" i="1" dirty="0"/>
              <a:t>A labour insights tool 'Burning Glass' (licensed to </a:t>
            </a:r>
            <a:r>
              <a:rPr lang="en-AU" sz="1200" i="1" dirty="0" err="1"/>
              <a:t>RMIT</a:t>
            </a:r>
            <a:r>
              <a:rPr lang="en-AU" sz="1200" i="1" dirty="0"/>
              <a:t>) will also be used. </a:t>
            </a:r>
          </a:p>
          <a:p>
            <a:endParaRPr lang="en-AU" sz="1200" i="1" dirty="0" smtClean="0"/>
          </a:p>
          <a:p>
            <a:r>
              <a:rPr lang="en-AU" sz="1200" i="1" dirty="0" err="1" smtClean="0"/>
              <a:t>RMIT</a:t>
            </a:r>
            <a:r>
              <a:rPr lang="en-AU" sz="1200" i="1" dirty="0" smtClean="0"/>
              <a:t> </a:t>
            </a:r>
            <a:r>
              <a:rPr lang="en-AU" sz="1200" i="1" dirty="0"/>
              <a:t>Careers and Employability has permission to use 'Burning Glass' data for the </a:t>
            </a:r>
            <a:r>
              <a:rPr lang="en-AU" sz="1200" i="1" dirty="0" smtClean="0"/>
              <a:t>research.</a:t>
            </a:r>
            <a:endParaRPr lang="en-AU" sz="1200" i="1" dirty="0"/>
          </a:p>
          <a:p>
            <a:endParaRPr lang="en-AU" sz="1200" dirty="0"/>
          </a:p>
          <a:p>
            <a:r>
              <a:rPr lang="en-AU" sz="1200" i="1" dirty="0"/>
              <a:t>The following questions will be explored to indicate where jobs are and what they are, including digital </a:t>
            </a:r>
            <a:r>
              <a:rPr lang="en-AU" sz="1200" i="1" dirty="0" smtClean="0"/>
              <a:t>capabilities </a:t>
            </a:r>
            <a:r>
              <a:rPr lang="en-AU" sz="1200" i="1" dirty="0"/>
              <a:t>and digital work practices: </a:t>
            </a:r>
          </a:p>
          <a:p>
            <a:r>
              <a:rPr lang="en-AU" sz="1200" i="1" dirty="0"/>
              <a:t>- Are graduates securing jobs locally or are they mobile, and what are their roles?</a:t>
            </a:r>
          </a:p>
          <a:p>
            <a:r>
              <a:rPr lang="en-AU" sz="1200" i="1" dirty="0"/>
              <a:t>- Are there more graduates in Melbourne competing for the jobs available?</a:t>
            </a:r>
          </a:p>
          <a:p>
            <a:r>
              <a:rPr lang="en-AU" sz="1200" i="1" dirty="0"/>
              <a:t>- Are roles changing more rapidly in Melbourne than Sydney and Brisbane (or vice versa)? </a:t>
            </a:r>
          </a:p>
        </p:txBody>
      </p:sp>
    </p:spTree>
    <p:extLst>
      <p:ext uri="{BB962C8B-B14F-4D97-AF65-F5344CB8AC3E}">
        <p14:creationId xmlns:p14="http://schemas.microsoft.com/office/powerpoint/2010/main" val="3775995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2176353373"/>
              </p:ext>
            </p:extLst>
          </p:nvPr>
        </p:nvGraphicFramePr>
        <p:xfrm>
          <a:off x="739800" y="318135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Communications Coordinator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119</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Public Relations Specialist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102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Public Relations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Copywriter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Journalist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Research Analyst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Producer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Writer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Editor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Specialist</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22</a:t>
                      </a:r>
                    </a:p>
                  </a:txBody>
                  <a:tcPr marL="9525" marR="9525" marT="9525" marB="0" anchor="b">
                    <a:lnL>
                      <a:noFill/>
                    </a:lnL>
                    <a:lnR>
                      <a:noFill/>
                    </a:lnR>
                    <a:lnT>
                      <a:noFill/>
                    </a:lnT>
                    <a:lnB>
                      <a:noFill/>
                    </a:lnB>
                  </a:tcPr>
                </a:tc>
              </a:tr>
            </a:tbl>
          </a:graphicData>
        </a:graphic>
      </p:graphicFrame>
      <p:sp>
        <p:nvSpPr>
          <p:cNvPr id="19" name="TextBox 18"/>
          <p:cNvSpPr txBox="1"/>
          <p:nvPr/>
        </p:nvSpPr>
        <p:spPr>
          <a:xfrm>
            <a:off x="1093800" y="1148890"/>
            <a:ext cx="1524000" cy="369332"/>
          </a:xfrm>
          <a:prstGeom prst="rect">
            <a:avLst/>
          </a:prstGeom>
          <a:noFill/>
        </p:spPr>
        <p:txBody>
          <a:bodyPr wrap="square" rtlCol="0">
            <a:spAutoFit/>
          </a:bodyPr>
          <a:lstStyle/>
          <a:p>
            <a:pPr algn="ctr"/>
            <a:r>
              <a:rPr lang="en-AU" dirty="0" smtClean="0"/>
              <a:t>Melbourne</a:t>
            </a:r>
            <a:endParaRPr lang="en-AU" sz="1400" dirty="0"/>
          </a:p>
        </p:txBody>
      </p:sp>
      <p:graphicFrame>
        <p:nvGraphicFramePr>
          <p:cNvPr id="23" name="Table 22"/>
          <p:cNvGraphicFramePr>
            <a:graphicFrameLocks noGrp="1"/>
          </p:cNvGraphicFramePr>
          <p:nvPr>
            <p:extLst>
              <p:ext uri="{D42A27DB-BD31-4B8C-83A1-F6EECF244321}">
                <p14:modId xmlns:p14="http://schemas.microsoft.com/office/powerpoint/2010/main" val="1979780995"/>
              </p:ext>
            </p:extLst>
          </p:nvPr>
        </p:nvGraphicFramePr>
        <p:xfrm>
          <a:off x="3581400" y="3181350"/>
          <a:ext cx="2232000" cy="161198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Communications Coordinator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176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66085">
                <a:tc>
                  <a:txBody>
                    <a:bodyPr/>
                    <a:lstStyle/>
                    <a:p>
                      <a:pPr algn="l" fontAlgn="b"/>
                      <a:r>
                        <a:rPr lang="en-AU" sz="800" b="0" i="0" u="none" strike="noStrike">
                          <a:solidFill>
                            <a:srgbClr val="000054"/>
                          </a:solidFill>
                          <a:effectLst/>
                          <a:latin typeface="Calibri"/>
                        </a:rPr>
                        <a:t>Public Relations Specialist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125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Public Relations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88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Account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82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Journalist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73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Producer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Editor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Research Analyst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43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40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Web Developer</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35</a:t>
                      </a:r>
                    </a:p>
                  </a:txBody>
                  <a:tcPr marL="9525" marR="9525" marT="9525" marB="0" anchor="b">
                    <a:lnL>
                      <a:noFill/>
                    </a:lnL>
                    <a:lnR>
                      <a:noFill/>
                    </a:lnR>
                    <a:lnT>
                      <a:noFill/>
                    </a:lnT>
                    <a:lnB>
                      <a:noFill/>
                    </a:lnB>
                  </a:tcPr>
                </a:tc>
              </a:tr>
            </a:tbl>
          </a:graphicData>
        </a:graphic>
      </p:graphicFrame>
      <p:sp>
        <p:nvSpPr>
          <p:cNvPr id="24" name="TextBox 23"/>
          <p:cNvSpPr txBox="1"/>
          <p:nvPr/>
        </p:nvSpPr>
        <p:spPr>
          <a:xfrm>
            <a:off x="3935400" y="1148890"/>
            <a:ext cx="1524000" cy="369332"/>
          </a:xfrm>
          <a:prstGeom prst="rect">
            <a:avLst/>
          </a:prstGeom>
          <a:noFill/>
        </p:spPr>
        <p:txBody>
          <a:bodyPr wrap="square" rtlCol="0">
            <a:spAutoFit/>
          </a:bodyPr>
          <a:lstStyle/>
          <a:p>
            <a:pPr algn="ctr"/>
            <a:r>
              <a:rPr lang="en-AU" dirty="0" smtClean="0"/>
              <a:t>Sydney</a:t>
            </a:r>
            <a:endParaRPr lang="en-AU" sz="1400" dirty="0"/>
          </a:p>
        </p:txBody>
      </p:sp>
      <p:graphicFrame>
        <p:nvGraphicFramePr>
          <p:cNvPr id="26" name="Table 25"/>
          <p:cNvGraphicFramePr>
            <a:graphicFrameLocks noGrp="1"/>
          </p:cNvGraphicFramePr>
          <p:nvPr>
            <p:extLst>
              <p:ext uri="{D42A27DB-BD31-4B8C-83A1-F6EECF244321}">
                <p14:modId xmlns:p14="http://schemas.microsoft.com/office/powerpoint/2010/main" val="3322531179"/>
              </p:ext>
            </p:extLst>
          </p:nvPr>
        </p:nvGraphicFramePr>
        <p:xfrm>
          <a:off x="6324600" y="318135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Communications Coordinator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22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Public Relations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Journalist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Specialist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Document Controller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Public Relations Specialist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Web Developer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Editor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Research Analyst</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2</a:t>
                      </a:r>
                    </a:p>
                  </a:txBody>
                  <a:tcPr marL="9525" marR="9525" marT="9525" marB="0" anchor="b">
                    <a:lnL>
                      <a:noFill/>
                    </a:lnL>
                    <a:lnR>
                      <a:noFill/>
                    </a:lnR>
                    <a:lnT>
                      <a:noFill/>
                    </a:lnT>
                    <a:lnB>
                      <a:noFill/>
                    </a:lnB>
                  </a:tcPr>
                </a:tc>
              </a:tr>
            </a:tbl>
          </a:graphicData>
        </a:graphic>
      </p:graphicFrame>
      <p:sp>
        <p:nvSpPr>
          <p:cNvPr id="27" name="TextBox 26"/>
          <p:cNvSpPr txBox="1"/>
          <p:nvPr/>
        </p:nvSpPr>
        <p:spPr>
          <a:xfrm>
            <a:off x="6678600" y="1148890"/>
            <a:ext cx="1524000" cy="369332"/>
          </a:xfrm>
          <a:prstGeom prst="rect">
            <a:avLst/>
          </a:prstGeom>
          <a:noFill/>
        </p:spPr>
        <p:txBody>
          <a:bodyPr wrap="square" rtlCol="0">
            <a:spAutoFit/>
          </a:bodyPr>
          <a:lstStyle/>
          <a:p>
            <a:pPr algn="ctr"/>
            <a:r>
              <a:rPr lang="en-AU" dirty="0" smtClean="0"/>
              <a:t>Brisbane</a:t>
            </a:r>
            <a:endParaRPr lang="en-AU" sz="1400" dirty="0"/>
          </a:p>
        </p:txBody>
      </p:sp>
      <p:cxnSp>
        <p:nvCxnSpPr>
          <p:cNvPr id="4" name="Straight Connector 3"/>
          <p:cNvCxnSpPr/>
          <p:nvPr/>
        </p:nvCxnSpPr>
        <p:spPr>
          <a:xfrm>
            <a:off x="3276600" y="114889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1123950"/>
            <a:ext cx="0" cy="37850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p:nvPr>
        </p:nvSpPr>
        <p:spPr>
          <a:xfrm>
            <a:off x="990600" y="296314"/>
            <a:ext cx="7467600" cy="857250"/>
          </a:xfrm>
        </p:spPr>
        <p:txBody>
          <a:bodyPr>
            <a:noAutofit/>
          </a:bodyPr>
          <a:lstStyle/>
          <a:p>
            <a:pPr lvl="1"/>
            <a:r>
              <a:rPr lang="en-AU" sz="2400" i="1" kern="1200" dirty="0">
                <a:solidFill>
                  <a:schemeClr val="tx1"/>
                </a:solidFill>
                <a:latin typeface="+mj-lt"/>
                <a:ea typeface="+mj-ea"/>
                <a:cs typeface="+mj-cs"/>
              </a:rPr>
              <a:t>3.1. </a:t>
            </a:r>
            <a:r>
              <a:rPr lang="en-AU" sz="2400" i="1" kern="1200" dirty="0" smtClean="0">
                <a:solidFill>
                  <a:schemeClr val="tx1"/>
                </a:solidFill>
                <a:latin typeface="+mj-lt"/>
                <a:ea typeface="+mj-ea"/>
                <a:cs typeface="+mj-cs"/>
              </a:rPr>
              <a:t>‘Top ten job titles’ 2016 </a:t>
            </a:r>
            <a:r>
              <a:rPr lang="en-AU" sz="2400" i="1" kern="1200" dirty="0">
                <a:solidFill>
                  <a:schemeClr val="tx1"/>
                </a:solidFill>
                <a:latin typeface="+mj-lt"/>
                <a:ea typeface="+mj-ea"/>
                <a:cs typeface="+mj-cs"/>
              </a:rPr>
              <a:t>vs. </a:t>
            </a:r>
            <a:r>
              <a:rPr lang="en-AU" sz="2400" i="1" kern="1200" dirty="0" smtClean="0">
                <a:solidFill>
                  <a:schemeClr val="tx1"/>
                </a:solidFill>
                <a:latin typeface="+mj-lt"/>
                <a:ea typeface="+mj-ea"/>
                <a:cs typeface="+mj-cs"/>
              </a:rPr>
              <a:t>2017</a:t>
            </a:r>
            <a:r>
              <a:rPr lang="en-AU" sz="2400" i="1" kern="1200" dirty="0">
                <a:solidFill>
                  <a:schemeClr val="tx1"/>
                </a:solidFill>
                <a:latin typeface="+mj-lt"/>
                <a:ea typeface="+mj-ea"/>
                <a:cs typeface="+mj-cs"/>
              </a:rPr>
              <a:t/>
            </a:r>
            <a:br>
              <a:rPr lang="en-AU" sz="2400" i="1" kern="1200" dirty="0">
                <a:solidFill>
                  <a:schemeClr val="tx1"/>
                </a:solidFill>
                <a:latin typeface="+mj-lt"/>
                <a:ea typeface="+mj-ea"/>
                <a:cs typeface="+mj-cs"/>
              </a:rPr>
            </a:br>
            <a:r>
              <a:rPr lang="en-AU" sz="2000" i="1" kern="1200" dirty="0" smtClean="0">
                <a:solidFill>
                  <a:srgbClr val="C51A94"/>
                </a:solidFill>
                <a:latin typeface="+mj-lt"/>
                <a:ea typeface="+mj-ea"/>
                <a:cs typeface="+mj-cs"/>
              </a:rPr>
              <a:t>Burning Glass: Journalism search</a:t>
            </a:r>
            <a:endParaRPr lang="en-AU" sz="2000" i="1" kern="1200" dirty="0">
              <a:solidFill>
                <a:srgbClr val="C51A94"/>
              </a:solidFill>
              <a:latin typeface="+mj-lt"/>
              <a:ea typeface="+mj-ea"/>
              <a:cs typeface="+mj-cs"/>
            </a:endParaRPr>
          </a:p>
        </p:txBody>
      </p:sp>
      <p:sp>
        <p:nvSpPr>
          <p:cNvPr id="17" name="TextBox 16"/>
          <p:cNvSpPr txBox="1"/>
          <p:nvPr/>
        </p:nvSpPr>
        <p:spPr>
          <a:xfrm>
            <a:off x="7239000" y="5143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2357432287"/>
              </p:ext>
            </p:extLst>
          </p:nvPr>
        </p:nvGraphicFramePr>
        <p:xfrm>
          <a:off x="739800" y="150495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Communications Officer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106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Public Relations Professional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39</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Journalist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38</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Sales Representatives</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35</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Copywriter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27</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Campaign Or Communications Manager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23</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Marketing Specialist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22</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Content Producer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19</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Personal Assistant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Intern</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17</a:t>
                      </a:r>
                    </a:p>
                  </a:txBody>
                  <a:tcPr marL="9525" marR="9525" marT="9525" marB="0" anchor="ctr">
                    <a:lnL>
                      <a:noFill/>
                    </a:lnL>
                    <a:lnR>
                      <a:noFill/>
                    </a:lnR>
                    <a:lnT>
                      <a:noFill/>
                    </a:lnT>
                    <a:lnB>
                      <a:noFill/>
                    </a:lnB>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42740497"/>
              </p:ext>
            </p:extLst>
          </p:nvPr>
        </p:nvGraphicFramePr>
        <p:xfrm>
          <a:off x="3581400" y="1504950"/>
          <a:ext cx="2232000" cy="161198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Journalist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140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66085">
                <a:tc>
                  <a:txBody>
                    <a:bodyPr/>
                    <a:lstStyle/>
                    <a:p>
                      <a:pPr algn="l" fontAlgn="b"/>
                      <a:r>
                        <a:rPr lang="en-AU" sz="800" b="0" i="0" u="none" strike="noStrike" dirty="0">
                          <a:solidFill>
                            <a:schemeClr val="tx1"/>
                          </a:solidFill>
                          <a:effectLst/>
                          <a:latin typeface="Calibri"/>
                        </a:rPr>
                        <a:t>Communications Officer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124</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Campaign Or Communications Manager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78</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Marketing Specialist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Sales Representatives</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65</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Graphic Designer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39</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Copywriter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35</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Marketing Manager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Content Producer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32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Public Relations Professional</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32</a:t>
                      </a:r>
                    </a:p>
                  </a:txBody>
                  <a:tcPr marL="9525" marR="9525" marT="9525" marB="0" anchor="ctr">
                    <a:lnL>
                      <a:noFill/>
                    </a:lnL>
                    <a:lnR>
                      <a:noFill/>
                    </a:lnR>
                    <a:lnT>
                      <a:noFill/>
                    </a:lnT>
                    <a:lnB>
                      <a:noFill/>
                    </a:lnB>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316173048"/>
              </p:ext>
            </p:extLst>
          </p:nvPr>
        </p:nvGraphicFramePr>
        <p:xfrm>
          <a:off x="6324600" y="150495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Communications Officer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59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Public Relations Professional</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22</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Journalist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16</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Marketing Specialist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14</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Graphic Designer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10</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Receptionist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9</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Copywriter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Marketing Manager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Sales Representatives</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Marketing Content Creator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7</a:t>
                      </a:r>
                    </a:p>
                  </a:txBody>
                  <a:tcPr marL="9525" marR="9525" marT="9525" marB="0" anchor="ctr">
                    <a:lnL>
                      <a:noFill/>
                    </a:lnL>
                    <a:lnR>
                      <a:noFill/>
                    </a:lnR>
                    <a:lnT>
                      <a:noFill/>
                    </a:lnT>
                    <a:lnB>
                      <a:noFill/>
                    </a:lnB>
                  </a:tcPr>
                </a:tc>
              </a:tr>
            </a:tbl>
          </a:graphicData>
        </a:graphic>
      </p:graphicFrame>
      <p:sp>
        <p:nvSpPr>
          <p:cNvPr id="31" name="TextBox 30"/>
          <p:cNvSpPr txBox="1"/>
          <p:nvPr/>
        </p:nvSpPr>
        <p:spPr>
          <a:xfrm>
            <a:off x="644220" y="4781550"/>
            <a:ext cx="7432980" cy="338554"/>
          </a:xfrm>
          <a:prstGeom prst="rect">
            <a:avLst/>
          </a:prstGeom>
          <a:noFill/>
        </p:spPr>
        <p:txBody>
          <a:bodyPr wrap="square" rtlCol="0">
            <a:spAutoFit/>
          </a:bodyPr>
          <a:lstStyle/>
          <a:p>
            <a:r>
              <a:rPr lang="en-AU" sz="800" i="1" dirty="0" smtClean="0">
                <a:solidFill>
                  <a:srgbClr val="FF0000"/>
                </a:solidFill>
                <a:latin typeface="Calibri" pitchFamily="34" charset="0"/>
                <a:cs typeface="Calibri" pitchFamily="34" charset="0"/>
              </a:rPr>
              <a:t>Please </a:t>
            </a:r>
            <a:r>
              <a:rPr lang="en-AU" sz="800" i="1" dirty="0">
                <a:solidFill>
                  <a:srgbClr val="FF0000"/>
                </a:solidFill>
                <a:latin typeface="Calibri" pitchFamily="34" charset="0"/>
                <a:cs typeface="Calibri" pitchFamily="34" charset="0"/>
              </a:rPr>
              <a:t>also note that these results reflect point-in-time data and are subject to change as improvements are made to </a:t>
            </a:r>
            <a:r>
              <a:rPr lang="en-AU" sz="800" i="1" dirty="0" smtClean="0">
                <a:solidFill>
                  <a:srgbClr val="FF0000"/>
                </a:solidFill>
                <a:latin typeface="Calibri" pitchFamily="34" charset="0"/>
                <a:cs typeface="Calibri" pitchFamily="34" charset="0"/>
              </a:rPr>
              <a:t>the </a:t>
            </a:r>
            <a:r>
              <a:rPr lang="en-AU" sz="800" i="1" dirty="0">
                <a:solidFill>
                  <a:srgbClr val="FF0000"/>
                </a:solidFill>
                <a:latin typeface="Calibri" pitchFamily="34" charset="0"/>
                <a:cs typeface="Calibri" pitchFamily="34" charset="0"/>
              </a:rPr>
              <a:t>aggregation and reporting methodologies. Burning Glass does not recommend use of this data for time series reporting.</a:t>
            </a:r>
          </a:p>
        </p:txBody>
      </p:sp>
    </p:spTree>
    <p:extLst>
      <p:ext uri="{BB962C8B-B14F-4D97-AF65-F5344CB8AC3E}">
        <p14:creationId xmlns:p14="http://schemas.microsoft.com/office/powerpoint/2010/main" val="340925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68844661"/>
              </p:ext>
            </p:extLst>
          </p:nvPr>
        </p:nvGraphicFramePr>
        <p:xfrm>
          <a:off x="943200" y="302895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Microsoft Office</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69</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Social Media Platforms</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47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Microsoft Powerpoint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Photoshop</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Google Analytics</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Microsoft Word</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LinkedIn</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16</a:t>
                      </a:r>
                    </a:p>
                  </a:txBody>
                  <a:tcPr marL="9525" marR="9525" marT="9525" marB="0" anchor="b">
                    <a:lnL>
                      <a:noFill/>
                    </a:lnL>
                    <a:lnR>
                      <a:noFill/>
                    </a:lnR>
                    <a:lnT>
                      <a:noFill/>
                    </a:lnT>
                    <a:lnB>
                      <a:noFill/>
                    </a:lnB>
                  </a:tcPr>
                </a:tc>
              </a:tr>
            </a:tbl>
          </a:graphicData>
        </a:graphic>
      </p:graphicFrame>
      <p:sp>
        <p:nvSpPr>
          <p:cNvPr id="19" name="TextBox 18"/>
          <p:cNvSpPr txBox="1"/>
          <p:nvPr/>
        </p:nvSpPr>
        <p:spPr>
          <a:xfrm>
            <a:off x="1143000" y="1047750"/>
            <a:ext cx="1524000" cy="369332"/>
          </a:xfrm>
          <a:prstGeom prst="rect">
            <a:avLst/>
          </a:prstGeom>
          <a:noFill/>
        </p:spPr>
        <p:txBody>
          <a:bodyPr wrap="square" rtlCol="0">
            <a:spAutoFit/>
          </a:bodyPr>
          <a:lstStyle/>
          <a:p>
            <a:pPr algn="ctr"/>
            <a:r>
              <a:rPr lang="en-AU" dirty="0" smtClean="0"/>
              <a:t>Melbourne</a:t>
            </a:r>
            <a:endParaRPr lang="en-AU" sz="1400" dirty="0"/>
          </a:p>
        </p:txBody>
      </p:sp>
      <p:graphicFrame>
        <p:nvGraphicFramePr>
          <p:cNvPr id="23" name="Table 22"/>
          <p:cNvGraphicFramePr>
            <a:graphicFrameLocks noGrp="1"/>
          </p:cNvGraphicFramePr>
          <p:nvPr>
            <p:extLst>
              <p:ext uri="{D42A27DB-BD31-4B8C-83A1-F6EECF244321}">
                <p14:modId xmlns:p14="http://schemas.microsoft.com/office/powerpoint/2010/main" val="1741844585"/>
              </p:ext>
            </p:extLst>
          </p:nvPr>
        </p:nvGraphicFramePr>
        <p:xfrm>
          <a:off x="3724500" y="302895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Social Media Platforms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84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Microsoft Office</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83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74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Photoshop</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40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Microsoft Powerpoint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Google Analytics</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LinkedIn</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24</a:t>
                      </a:r>
                    </a:p>
                  </a:txBody>
                  <a:tcPr marL="9525" marR="9525" marT="9525" marB="0" anchor="b">
                    <a:lnL>
                      <a:noFill/>
                    </a:lnL>
                    <a:lnR>
                      <a:noFill/>
                    </a:lnR>
                    <a:lnT>
                      <a:noFill/>
                    </a:lnT>
                    <a:lnB>
                      <a:noFill/>
                    </a:lnB>
                  </a:tcPr>
                </a:tc>
              </a:tr>
            </a:tbl>
          </a:graphicData>
        </a:graphic>
      </p:graphicFrame>
      <p:sp>
        <p:nvSpPr>
          <p:cNvPr id="24" name="TextBox 23"/>
          <p:cNvSpPr txBox="1"/>
          <p:nvPr/>
        </p:nvSpPr>
        <p:spPr>
          <a:xfrm>
            <a:off x="3886200" y="1047750"/>
            <a:ext cx="1524000" cy="369332"/>
          </a:xfrm>
          <a:prstGeom prst="rect">
            <a:avLst/>
          </a:prstGeom>
          <a:noFill/>
        </p:spPr>
        <p:txBody>
          <a:bodyPr wrap="square" rtlCol="0">
            <a:spAutoFit/>
          </a:bodyPr>
          <a:lstStyle/>
          <a:p>
            <a:pPr algn="ctr"/>
            <a:r>
              <a:rPr lang="en-AU" dirty="0" smtClean="0"/>
              <a:t>Sydney</a:t>
            </a:r>
            <a:endParaRPr lang="en-AU" sz="1400" dirty="0"/>
          </a:p>
        </p:txBody>
      </p:sp>
      <p:graphicFrame>
        <p:nvGraphicFramePr>
          <p:cNvPr id="26" name="Table 25"/>
          <p:cNvGraphicFramePr>
            <a:graphicFrameLocks noGrp="1"/>
          </p:cNvGraphicFramePr>
          <p:nvPr>
            <p:extLst>
              <p:ext uri="{D42A27DB-BD31-4B8C-83A1-F6EECF244321}">
                <p14:modId xmlns:p14="http://schemas.microsoft.com/office/powerpoint/2010/main" val="2009898703"/>
              </p:ext>
            </p:extLst>
          </p:nvPr>
        </p:nvGraphicFramePr>
        <p:xfrm>
          <a:off x="6505800" y="3028950"/>
          <a:ext cx="1800000" cy="169926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Microsoft Office</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13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Microsoft Powerpoint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Microsoft Sharepoint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Microsoft Windows</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Social Media Platforms</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Web Analytics</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Google AdWords</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Customer Relationship Management (CRM)</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2</a:t>
                      </a:r>
                    </a:p>
                  </a:txBody>
                  <a:tcPr marL="9525" marR="9525" marT="9525" marB="0" anchor="b">
                    <a:lnL>
                      <a:noFill/>
                    </a:lnL>
                    <a:lnR>
                      <a:noFill/>
                    </a:lnR>
                    <a:lnT>
                      <a:noFill/>
                    </a:lnT>
                    <a:lnB>
                      <a:noFill/>
                    </a:lnB>
                  </a:tcPr>
                </a:tc>
              </a:tr>
            </a:tbl>
          </a:graphicData>
        </a:graphic>
      </p:graphicFrame>
      <p:cxnSp>
        <p:nvCxnSpPr>
          <p:cNvPr id="4" name="Straight Connector 3"/>
          <p:cNvCxnSpPr/>
          <p:nvPr/>
        </p:nvCxnSpPr>
        <p:spPr>
          <a:xfrm>
            <a:off x="3276600" y="1148890"/>
            <a:ext cx="0" cy="352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1123950"/>
            <a:ext cx="0" cy="3528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p:nvPr>
        </p:nvSpPr>
        <p:spPr>
          <a:xfrm>
            <a:off x="990600" y="296314"/>
            <a:ext cx="7467600" cy="827636"/>
          </a:xfrm>
        </p:spPr>
        <p:txBody>
          <a:bodyPr>
            <a:noAutofit/>
          </a:bodyPr>
          <a:lstStyle/>
          <a:p>
            <a:pPr lvl="1"/>
            <a:r>
              <a:rPr lang="en-AU" sz="2400" i="1" kern="1200" dirty="0" smtClean="0">
                <a:solidFill>
                  <a:schemeClr val="tx1"/>
                </a:solidFill>
                <a:latin typeface="+mj-lt"/>
                <a:ea typeface="+mj-ea"/>
                <a:cs typeface="+mj-cs"/>
              </a:rPr>
              <a:t>3.2. ‘Top ten software skills’ 2016 </a:t>
            </a:r>
            <a:r>
              <a:rPr lang="en-AU" sz="2400" i="1" kern="1200" dirty="0">
                <a:solidFill>
                  <a:schemeClr val="tx1"/>
                </a:solidFill>
                <a:latin typeface="+mj-lt"/>
                <a:ea typeface="+mj-ea"/>
                <a:cs typeface="+mj-cs"/>
              </a:rPr>
              <a:t>vs. </a:t>
            </a:r>
            <a:r>
              <a:rPr lang="en-AU" sz="2400" i="1" kern="1200" dirty="0" smtClean="0">
                <a:solidFill>
                  <a:schemeClr val="tx1"/>
                </a:solidFill>
                <a:latin typeface="+mj-lt"/>
                <a:ea typeface="+mj-ea"/>
                <a:cs typeface="+mj-cs"/>
              </a:rPr>
              <a:t>2017</a:t>
            </a:r>
            <a:r>
              <a:rPr lang="en-AU" sz="2400" i="1" kern="1200" dirty="0">
                <a:solidFill>
                  <a:schemeClr val="tx1"/>
                </a:solidFill>
                <a:latin typeface="+mj-lt"/>
                <a:ea typeface="+mj-ea"/>
                <a:cs typeface="+mj-cs"/>
              </a:rPr>
              <a:t/>
            </a:r>
            <a:br>
              <a:rPr lang="en-AU" sz="2400" i="1" kern="1200" dirty="0">
                <a:solidFill>
                  <a:schemeClr val="tx1"/>
                </a:solidFill>
                <a:latin typeface="+mj-lt"/>
                <a:ea typeface="+mj-ea"/>
                <a:cs typeface="+mj-cs"/>
              </a:rPr>
            </a:br>
            <a:r>
              <a:rPr lang="en-AU" sz="2000" i="1" kern="1200" dirty="0">
                <a:solidFill>
                  <a:srgbClr val="C51A94"/>
                </a:solidFill>
                <a:latin typeface="+mj-lt"/>
                <a:ea typeface="+mj-ea"/>
                <a:cs typeface="+mj-cs"/>
              </a:rPr>
              <a:t>Burning Glass: </a:t>
            </a:r>
            <a:r>
              <a:rPr lang="en-AU" sz="2000" i="1" kern="1200" dirty="0" smtClean="0">
                <a:solidFill>
                  <a:srgbClr val="C51A94"/>
                </a:solidFill>
                <a:latin typeface="+mj-lt"/>
                <a:ea typeface="+mj-ea"/>
                <a:cs typeface="+mj-cs"/>
              </a:rPr>
              <a:t>Journalism search</a:t>
            </a:r>
            <a:endParaRPr lang="en-AU" sz="2000" i="1" kern="1200" dirty="0">
              <a:solidFill>
                <a:srgbClr val="C51A94"/>
              </a:solidFill>
              <a:latin typeface="+mj-lt"/>
              <a:ea typeface="+mj-ea"/>
              <a:cs typeface="+mj-cs"/>
            </a:endParaRPr>
          </a:p>
        </p:txBody>
      </p:sp>
      <p:sp>
        <p:nvSpPr>
          <p:cNvPr id="17" name="TextBox 16"/>
          <p:cNvSpPr txBox="1"/>
          <p:nvPr/>
        </p:nvSpPr>
        <p:spPr>
          <a:xfrm>
            <a:off x="7239000" y="5143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647265435"/>
              </p:ext>
            </p:extLst>
          </p:nvPr>
        </p:nvGraphicFramePr>
        <p:xfrm>
          <a:off x="943200" y="132761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Microsoft Office</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70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Facebook</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52</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Social Media Platforms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49</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Microsoft Excel</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42</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Photoshop</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34</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Acrobat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33</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Platform as a Service (</a:t>
                      </a:r>
                      <a:r>
                        <a:rPr lang="en-AU" sz="800" b="0" i="0" u="none" strike="noStrike" dirty="0" err="1">
                          <a:solidFill>
                            <a:schemeClr val="tx1"/>
                          </a:solidFill>
                          <a:effectLst/>
                          <a:latin typeface="Calibri"/>
                        </a:rPr>
                        <a:t>PaaS</a:t>
                      </a:r>
                      <a:r>
                        <a:rPr lang="en-AU" sz="800" b="0" i="0" u="none" strike="noStrike" dirty="0">
                          <a:solidFill>
                            <a:schemeClr val="tx1"/>
                          </a:solidFill>
                          <a:effectLst/>
                          <a:latin typeface="Calibri"/>
                        </a:rPr>
                        <a: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Software as a Service (SaaS)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Adobe Indesign</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Microsoft </a:t>
                      </a:r>
                      <a:r>
                        <a:rPr lang="en-AU" sz="800" b="0" i="0" u="none" strike="noStrike" dirty="0" err="1">
                          <a:solidFill>
                            <a:schemeClr val="tx1"/>
                          </a:solidFill>
                          <a:effectLst/>
                          <a:latin typeface="Calibri"/>
                        </a:rPr>
                        <a:t>Powerpoint</a:t>
                      </a:r>
                      <a:endParaRPr lang="en-AU" sz="8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22</a:t>
                      </a:r>
                    </a:p>
                  </a:txBody>
                  <a:tcPr marL="9525" marR="9525" marT="9525" marB="0" anchor="b">
                    <a:lnL>
                      <a:noFill/>
                    </a:lnL>
                    <a:lnR>
                      <a:noFill/>
                    </a:lnR>
                    <a:lnT>
                      <a:noFill/>
                    </a:lnT>
                    <a:lnB>
                      <a:noFill/>
                    </a:lnB>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046282823"/>
              </p:ext>
            </p:extLst>
          </p:nvPr>
        </p:nvGraphicFramePr>
        <p:xfrm>
          <a:off x="3724500" y="132761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Adobe Photoshop</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137</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Facebook</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128</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Microsoft Office</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121</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Social Media Platforms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108</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Microsoft Excel</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Microsoft </a:t>
                      </a:r>
                      <a:r>
                        <a:rPr lang="en-AU" sz="800" b="0" i="0" u="none" strike="noStrike" dirty="0" err="1">
                          <a:solidFill>
                            <a:schemeClr val="tx1"/>
                          </a:solidFill>
                          <a:effectLst/>
                          <a:latin typeface="Calibri"/>
                        </a:rPr>
                        <a:t>Powerpoint</a:t>
                      </a:r>
                      <a:endParaRPr lang="en-AU" sz="8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70</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a:t>
                      </a:r>
                      <a:r>
                        <a:rPr lang="en-AU" sz="800" b="0" i="0" u="none" strike="noStrike" dirty="0" err="1">
                          <a:solidFill>
                            <a:schemeClr val="tx1"/>
                          </a:solidFill>
                          <a:effectLst/>
                          <a:latin typeface="Calibri"/>
                        </a:rPr>
                        <a:t>Indesign</a:t>
                      </a:r>
                      <a:endParaRPr lang="en-AU" sz="8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64</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LinkedIn</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56</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Acrobat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55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Google Analytics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39</a:t>
                      </a:r>
                    </a:p>
                  </a:txBody>
                  <a:tcPr marL="9525" marR="9525" marT="9525" marB="0" anchor="b">
                    <a:lnL>
                      <a:noFill/>
                    </a:lnL>
                    <a:lnR>
                      <a:noFill/>
                    </a:lnR>
                    <a:lnT>
                      <a:noFill/>
                    </a:lnT>
                    <a:lnB>
                      <a:noFill/>
                    </a:lnB>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589212309"/>
              </p:ext>
            </p:extLst>
          </p:nvPr>
        </p:nvGraphicFramePr>
        <p:xfrm>
          <a:off x="6505800" y="132761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Microsoft Office</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36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Social Media Platforms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35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Facebook</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31</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Acrobat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Google Analytics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Adobe Photoshop</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Adobe Indesign</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LinkedIn</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Microsoft Sharepoint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17</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Google </a:t>
                      </a:r>
                      <a:r>
                        <a:rPr lang="en-AU" sz="800" b="0" i="0" u="none" strike="noStrike" dirty="0" err="1">
                          <a:solidFill>
                            <a:schemeClr val="tx1"/>
                          </a:solidFill>
                          <a:effectLst/>
                          <a:latin typeface="Calibri"/>
                        </a:rPr>
                        <a:t>AdWords</a:t>
                      </a:r>
                      <a:endParaRPr lang="en-AU" sz="8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11</a:t>
                      </a:r>
                    </a:p>
                  </a:txBody>
                  <a:tcPr marL="9525" marR="9525" marT="9525" marB="0" anchor="b">
                    <a:lnL>
                      <a:noFill/>
                    </a:lnL>
                    <a:lnR>
                      <a:noFill/>
                    </a:lnR>
                    <a:lnT>
                      <a:noFill/>
                    </a:lnT>
                    <a:lnB>
                      <a:noFill/>
                    </a:lnB>
                  </a:tcPr>
                </a:tc>
              </a:tr>
            </a:tbl>
          </a:graphicData>
        </a:graphic>
      </p:graphicFrame>
      <p:sp>
        <p:nvSpPr>
          <p:cNvPr id="31" name="TextBox 30"/>
          <p:cNvSpPr txBox="1"/>
          <p:nvPr/>
        </p:nvSpPr>
        <p:spPr>
          <a:xfrm>
            <a:off x="644220" y="4781550"/>
            <a:ext cx="7432980" cy="338554"/>
          </a:xfrm>
          <a:prstGeom prst="rect">
            <a:avLst/>
          </a:prstGeom>
          <a:noFill/>
        </p:spPr>
        <p:txBody>
          <a:bodyPr wrap="square" rtlCol="0">
            <a:spAutoFit/>
          </a:bodyPr>
          <a:lstStyle/>
          <a:p>
            <a:r>
              <a:rPr lang="en-AU" sz="800" i="1" dirty="0" smtClean="0">
                <a:solidFill>
                  <a:srgbClr val="FF0000"/>
                </a:solidFill>
                <a:latin typeface="Calibri" pitchFamily="34" charset="0"/>
                <a:cs typeface="Calibri" pitchFamily="34" charset="0"/>
              </a:rPr>
              <a:t>Please </a:t>
            </a:r>
            <a:r>
              <a:rPr lang="en-AU" sz="800" i="1" dirty="0">
                <a:solidFill>
                  <a:srgbClr val="FF0000"/>
                </a:solidFill>
                <a:latin typeface="Calibri" pitchFamily="34" charset="0"/>
                <a:cs typeface="Calibri" pitchFamily="34" charset="0"/>
              </a:rPr>
              <a:t>also note that these results reflect point-in-time data and are subject to change as improvements are made to </a:t>
            </a:r>
            <a:r>
              <a:rPr lang="en-AU" sz="800" i="1" dirty="0" smtClean="0">
                <a:solidFill>
                  <a:srgbClr val="FF0000"/>
                </a:solidFill>
                <a:latin typeface="Calibri" pitchFamily="34" charset="0"/>
                <a:cs typeface="Calibri" pitchFamily="34" charset="0"/>
              </a:rPr>
              <a:t>the </a:t>
            </a:r>
            <a:r>
              <a:rPr lang="en-AU" sz="800" i="1" dirty="0">
                <a:solidFill>
                  <a:srgbClr val="FF0000"/>
                </a:solidFill>
                <a:latin typeface="Calibri" pitchFamily="34" charset="0"/>
                <a:cs typeface="Calibri" pitchFamily="34" charset="0"/>
              </a:rPr>
              <a:t>aggregation and reporting methodologies. Burning Glass does not recommend use of this data for time series reporting.</a:t>
            </a:r>
          </a:p>
        </p:txBody>
      </p:sp>
      <p:sp>
        <p:nvSpPr>
          <p:cNvPr id="27" name="TextBox 26"/>
          <p:cNvSpPr txBox="1"/>
          <p:nvPr/>
        </p:nvSpPr>
        <p:spPr>
          <a:xfrm>
            <a:off x="6643800" y="1047750"/>
            <a:ext cx="1524000" cy="369332"/>
          </a:xfrm>
          <a:prstGeom prst="rect">
            <a:avLst/>
          </a:prstGeom>
          <a:noFill/>
        </p:spPr>
        <p:txBody>
          <a:bodyPr wrap="square" rtlCol="0">
            <a:spAutoFit/>
          </a:bodyPr>
          <a:lstStyle/>
          <a:p>
            <a:pPr algn="ctr"/>
            <a:r>
              <a:rPr lang="en-AU" dirty="0" smtClean="0"/>
              <a:t>Brisbane</a:t>
            </a:r>
            <a:endParaRPr lang="en-AU" sz="1400" dirty="0"/>
          </a:p>
        </p:txBody>
      </p:sp>
    </p:spTree>
    <p:extLst>
      <p:ext uri="{BB962C8B-B14F-4D97-AF65-F5344CB8AC3E}">
        <p14:creationId xmlns:p14="http://schemas.microsoft.com/office/powerpoint/2010/main" val="1612977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tx1"/>
                </a:solidFill>
              </a:rPr>
              <a:t>1.1. </a:t>
            </a:r>
            <a:r>
              <a:rPr lang="en-AU" sz="2400" i="1" dirty="0" err="1" smtClean="0">
                <a:solidFill>
                  <a:schemeClr val="tx1"/>
                </a:solidFill>
              </a:rPr>
              <a:t>RMIT</a:t>
            </a:r>
            <a:r>
              <a:rPr lang="en-AU" sz="2400" i="1" dirty="0" smtClean="0">
                <a:solidFill>
                  <a:schemeClr val="tx1"/>
                </a:solidFill>
              </a:rPr>
              <a:t> graduates vs. </a:t>
            </a:r>
            <a:r>
              <a:rPr lang="en-AU" sz="2400" i="1" dirty="0" err="1" smtClean="0">
                <a:solidFill>
                  <a:schemeClr val="tx1"/>
                </a:solidFill>
              </a:rPr>
              <a:t>RMIT</a:t>
            </a:r>
            <a:r>
              <a:rPr lang="en-AU" sz="2400" i="1" dirty="0" smtClean="0">
                <a:solidFill>
                  <a:schemeClr val="tx1"/>
                </a:solidFill>
              </a:rPr>
              <a:t> survey respondents</a:t>
            </a:r>
            <a:br>
              <a:rPr lang="en-AU" sz="2400" i="1" dirty="0" smtClean="0">
                <a:solidFill>
                  <a:schemeClr val="tx1"/>
                </a:solidFill>
              </a:rPr>
            </a:br>
            <a:r>
              <a:rPr lang="en-AU" sz="2000" i="1" dirty="0" smtClean="0">
                <a:solidFill>
                  <a:srgbClr val="F9BB2C"/>
                </a:solidFill>
              </a:rPr>
              <a:t>Communication Design</a:t>
            </a:r>
            <a:endParaRPr lang="en-AU" sz="2000" i="1" dirty="0">
              <a:solidFill>
                <a:srgbClr val="F9BB2C"/>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21" name="TextBox 20"/>
          <p:cNvSpPr txBox="1"/>
          <p:nvPr/>
        </p:nvSpPr>
        <p:spPr>
          <a:xfrm>
            <a:off x="228600" y="4119086"/>
            <a:ext cx="8686800" cy="830997"/>
          </a:xfrm>
          <a:prstGeom prst="rect">
            <a:avLst/>
          </a:prstGeom>
          <a:noFill/>
        </p:spPr>
        <p:txBody>
          <a:bodyPr wrap="square" rtlCol="0">
            <a:spAutoFit/>
          </a:bodyPr>
          <a:lstStyle/>
          <a:p>
            <a:pPr marL="285750" indent="-285750">
              <a:buFont typeface="Arial" pitchFamily="34" charset="0"/>
              <a:buChar char="•"/>
            </a:pPr>
            <a:r>
              <a:rPr lang="en-AU" sz="1400" b="1" dirty="0"/>
              <a:t>Number of </a:t>
            </a:r>
            <a:r>
              <a:rPr lang="en-AU" sz="1400" b="1" dirty="0" err="1"/>
              <a:t>RMIT</a:t>
            </a:r>
            <a:r>
              <a:rPr lang="en-AU" sz="1400" b="1" dirty="0"/>
              <a:t> </a:t>
            </a:r>
            <a:r>
              <a:rPr lang="en-AU" sz="1400" b="1" dirty="0" err="1" smtClean="0"/>
              <a:t>comm</a:t>
            </a:r>
            <a:r>
              <a:rPr lang="en-AU" sz="1400" b="1" dirty="0" smtClean="0"/>
              <a:t> design graduates down 20% since 2014, response rate fluctuating across the period</a:t>
            </a:r>
            <a:endParaRPr lang="en-AU" sz="1400" b="1" dirty="0"/>
          </a:p>
          <a:p>
            <a:pPr marL="285750" indent="-285750">
              <a:buFont typeface="Arial" pitchFamily="34" charset="0"/>
              <a:buChar char="•"/>
            </a:pPr>
            <a:r>
              <a:rPr lang="en-AU" sz="1000" dirty="0"/>
              <a:t>New survey instrument (</a:t>
            </a:r>
            <a:r>
              <a:rPr lang="en-AU" sz="1000" dirty="0" err="1"/>
              <a:t>GOS</a:t>
            </a:r>
            <a:r>
              <a:rPr lang="en-AU" sz="1000" dirty="0"/>
              <a:t>) implemented in 2015</a:t>
            </a:r>
          </a:p>
          <a:p>
            <a:pPr marL="285750" indent="-285750">
              <a:buFont typeface="Arial" pitchFamily="34" charset="0"/>
              <a:buChar char="•"/>
            </a:pPr>
            <a:r>
              <a:rPr lang="en-AU" sz="1000" dirty="0"/>
              <a:t>Note: survey responses may not be representative of actual graduate population</a:t>
            </a:r>
          </a:p>
        </p:txBody>
      </p:sp>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4" y="1200330"/>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453" y="1200330"/>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398" y="1200330"/>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856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tx1"/>
                </a:solidFill>
              </a:rPr>
              <a:t>1.2. Are </a:t>
            </a:r>
            <a:r>
              <a:rPr lang="en-AU" sz="2400" i="1" dirty="0" err="1" smtClean="0">
                <a:solidFill>
                  <a:schemeClr val="tx1"/>
                </a:solidFill>
              </a:rPr>
              <a:t>RMIT</a:t>
            </a:r>
            <a:r>
              <a:rPr lang="en-AU" sz="2400" i="1" dirty="0" smtClean="0">
                <a:solidFill>
                  <a:schemeClr val="tx1"/>
                </a:solidFill>
              </a:rPr>
              <a:t> graduates working? And where?</a:t>
            </a:r>
            <a:br>
              <a:rPr lang="en-AU" sz="2400" i="1" dirty="0" smtClean="0">
                <a:solidFill>
                  <a:schemeClr val="tx1"/>
                </a:solidFill>
              </a:rPr>
            </a:br>
            <a:r>
              <a:rPr lang="en-AU" sz="2000" i="1" dirty="0" smtClean="0">
                <a:solidFill>
                  <a:srgbClr val="F9BB2C"/>
                </a:solidFill>
              </a:rPr>
              <a:t>Communication </a:t>
            </a:r>
            <a:r>
              <a:rPr lang="en-AU" sz="2000" i="1" dirty="0">
                <a:solidFill>
                  <a:srgbClr val="F9BB2C"/>
                </a:solidFill>
              </a:rPr>
              <a:t>Design</a:t>
            </a:r>
            <a:endParaRPr lang="en-AU" sz="2000" i="1" dirty="0">
              <a:solidFill>
                <a:srgbClr val="00A9DC"/>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14" name="TextBox 13"/>
          <p:cNvSpPr txBox="1"/>
          <p:nvPr/>
        </p:nvSpPr>
        <p:spPr>
          <a:xfrm>
            <a:off x="228600" y="4119086"/>
            <a:ext cx="8686800" cy="615553"/>
          </a:xfrm>
          <a:prstGeom prst="rect">
            <a:avLst/>
          </a:prstGeom>
          <a:noFill/>
        </p:spPr>
        <p:txBody>
          <a:bodyPr wrap="square" rtlCol="0">
            <a:spAutoFit/>
          </a:bodyPr>
          <a:lstStyle/>
          <a:p>
            <a:pPr marL="285750" indent="-285750">
              <a:buFont typeface="Arial" pitchFamily="34" charset="0"/>
              <a:buChar char="•"/>
            </a:pPr>
            <a:r>
              <a:rPr lang="en-AU" sz="1400" b="1" dirty="0"/>
              <a:t>Of those that provided a location, </a:t>
            </a:r>
            <a:r>
              <a:rPr lang="en-AU" sz="1400" b="1" dirty="0" smtClean="0"/>
              <a:t>2.26%  </a:t>
            </a:r>
            <a:r>
              <a:rPr lang="en-AU" sz="1400" b="1" dirty="0"/>
              <a:t>(on average) not in VIC across the period</a:t>
            </a:r>
          </a:p>
          <a:p>
            <a:pPr marL="285750" indent="-285750">
              <a:buFont typeface="Arial" pitchFamily="34" charset="0"/>
              <a:buChar char="•"/>
            </a:pPr>
            <a:r>
              <a:rPr lang="en-AU" sz="1000" dirty="0"/>
              <a:t>Proportion of full-time employment grew </a:t>
            </a:r>
            <a:r>
              <a:rPr lang="en-AU" sz="1000" dirty="0" smtClean="0"/>
              <a:t>dramatically </a:t>
            </a:r>
            <a:r>
              <a:rPr lang="en-AU" sz="1000" dirty="0"/>
              <a:t>in 2016 – skewed by small sample </a:t>
            </a:r>
            <a:r>
              <a:rPr lang="en-AU" sz="1000" dirty="0" smtClean="0"/>
              <a:t>size</a:t>
            </a:r>
          </a:p>
          <a:p>
            <a:pPr marL="285750" indent="-285750">
              <a:buFont typeface="Arial" pitchFamily="34" charset="0"/>
              <a:buChar char="•"/>
            </a:pPr>
            <a:r>
              <a:rPr lang="en-AU" sz="1000" dirty="0"/>
              <a:t>New survey instrument (</a:t>
            </a:r>
            <a:r>
              <a:rPr lang="en-AU" sz="1000" dirty="0" err="1"/>
              <a:t>GOS</a:t>
            </a:r>
            <a:r>
              <a:rPr lang="en-AU" sz="1000" dirty="0"/>
              <a:t>) implemented in 2015 – high levels of unknown, missing </a:t>
            </a:r>
            <a:r>
              <a:rPr lang="en-AU" sz="1000" dirty="0" smtClean="0"/>
              <a:t>data</a:t>
            </a:r>
            <a:endParaRPr lang="en-AU" sz="1000" dirty="0"/>
          </a:p>
        </p:txBody>
      </p:sp>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55" y="1148833"/>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840" y="1148833"/>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848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a:solidFill>
                  <a:schemeClr val="tx1"/>
                </a:solidFill>
              </a:rPr>
              <a:t>1.3. What roles are </a:t>
            </a:r>
            <a:r>
              <a:rPr lang="en-AU" sz="2400" i="1" dirty="0" err="1">
                <a:solidFill>
                  <a:schemeClr val="tx1"/>
                </a:solidFill>
              </a:rPr>
              <a:t>RMIT</a:t>
            </a:r>
            <a:r>
              <a:rPr lang="en-AU" sz="2400" i="1" dirty="0">
                <a:solidFill>
                  <a:schemeClr val="tx1"/>
                </a:solidFill>
              </a:rPr>
              <a:t> graduates working in?</a:t>
            </a:r>
            <a:br>
              <a:rPr lang="en-AU" sz="2400" i="1" dirty="0">
                <a:solidFill>
                  <a:schemeClr val="tx1"/>
                </a:solidFill>
              </a:rPr>
            </a:br>
            <a:r>
              <a:rPr lang="en-AU" sz="2000" i="1" dirty="0" smtClean="0">
                <a:solidFill>
                  <a:srgbClr val="F9BB2C"/>
                </a:solidFill>
              </a:rPr>
              <a:t>Communication </a:t>
            </a:r>
            <a:r>
              <a:rPr lang="en-AU" sz="2000" i="1" dirty="0">
                <a:solidFill>
                  <a:srgbClr val="F9BB2C"/>
                </a:solidFill>
              </a:rPr>
              <a:t>Design</a:t>
            </a:r>
            <a:endParaRPr lang="en-AU" sz="2000" i="1" dirty="0">
              <a:solidFill>
                <a:srgbClr val="00A9DC"/>
              </a:solidFill>
            </a:endParaRPr>
          </a:p>
        </p:txBody>
      </p:sp>
      <p:sp>
        <p:nvSpPr>
          <p:cNvPr id="7" name="Content Placeholder 2"/>
          <p:cNvSpPr txBox="1">
            <a:spLocks/>
          </p:cNvSpPr>
          <p:nvPr/>
        </p:nvSpPr>
        <p:spPr>
          <a:xfrm>
            <a:off x="0" y="2351094"/>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684517923"/>
              </p:ext>
            </p:extLst>
          </p:nvPr>
        </p:nvGraphicFramePr>
        <p:xfrm>
          <a:off x="993600" y="1504950"/>
          <a:ext cx="7596000" cy="2627464"/>
        </p:xfrm>
        <a:graphic>
          <a:graphicData uri="http://schemas.openxmlformats.org/drawingml/2006/table">
            <a:tbl>
              <a:tblPr/>
              <a:tblGrid>
                <a:gridCol w="2040720"/>
                <a:gridCol w="491280"/>
                <a:gridCol w="2040720"/>
                <a:gridCol w="491280"/>
                <a:gridCol w="2040720"/>
                <a:gridCol w="491280"/>
              </a:tblGrid>
              <a:tr h="180000">
                <a:tc gridSpan="6">
                  <a:txBody>
                    <a:bodyPr/>
                    <a:lstStyle/>
                    <a:p>
                      <a:pPr algn="ctr" fontAlgn="b"/>
                      <a:r>
                        <a:rPr lang="en-AU" sz="1200" b="1" i="0" u="none" strike="noStrike" dirty="0" smtClean="0">
                          <a:solidFill>
                            <a:schemeClr val="tx1"/>
                          </a:solidFill>
                          <a:effectLst/>
                          <a:latin typeface="Calibri"/>
                        </a:rPr>
                        <a:t>Top 10 </a:t>
                      </a:r>
                      <a:r>
                        <a:rPr lang="en-AU" sz="1200" b="1" i="0" u="none" strike="noStrike" baseline="0" dirty="0" smtClean="0">
                          <a:solidFill>
                            <a:schemeClr val="tx1"/>
                          </a:solidFill>
                          <a:effectLst/>
                          <a:latin typeface="Calibri"/>
                        </a:rPr>
                        <a:t>most common </a:t>
                      </a:r>
                      <a:r>
                        <a:rPr lang="en-AU" sz="1200" b="1" i="0" u="none" strike="noStrike" baseline="0" dirty="0" smtClean="0">
                          <a:solidFill>
                            <a:schemeClr val="tx1"/>
                          </a:solidFill>
                          <a:effectLst/>
                          <a:latin typeface="+mn-lt"/>
                        </a:rPr>
                        <a:t>jobs (from graduate survey responses)</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pPr algn="l"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r>
              <a:tr h="180000">
                <a:tc gridSpan="2">
                  <a:txBody>
                    <a:bodyPr/>
                    <a:lstStyle/>
                    <a:p>
                      <a:pPr algn="ctr" fontAlgn="b"/>
                      <a:r>
                        <a:rPr lang="en-AU" sz="1200" b="1" i="0" u="none" strike="noStrike" dirty="0" smtClean="0">
                          <a:solidFill>
                            <a:schemeClr val="tx1"/>
                          </a:solidFill>
                          <a:effectLst/>
                          <a:latin typeface="Calibri"/>
                        </a:rPr>
                        <a:t>2012</a:t>
                      </a:r>
                      <a:endParaRPr lang="en-AU" sz="12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gridSpan="2">
                  <a:txBody>
                    <a:bodyPr/>
                    <a:lstStyle/>
                    <a:p>
                      <a:pPr algn="ctr" fontAlgn="b"/>
                      <a:r>
                        <a:rPr lang="en-AU" sz="1200" b="1" i="0" u="none" strike="noStrike" dirty="0" smtClean="0">
                          <a:solidFill>
                            <a:schemeClr val="tx1"/>
                          </a:solidFill>
                          <a:effectLst/>
                          <a:latin typeface="Calibri"/>
                        </a:rPr>
                        <a:t>2014</a:t>
                      </a:r>
                      <a:endParaRPr lang="en-AU" sz="12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gridSpan="2">
                  <a:txBody>
                    <a:bodyPr/>
                    <a:lstStyle/>
                    <a:p>
                      <a:pPr algn="ctr" fontAlgn="b"/>
                      <a:r>
                        <a:rPr lang="en-AU" sz="1200" b="1" i="0" u="none" strike="noStrike" dirty="0" smtClean="0">
                          <a:solidFill>
                            <a:schemeClr val="tx1"/>
                          </a:solidFill>
                          <a:effectLst/>
                          <a:latin typeface="Calibri"/>
                        </a:rPr>
                        <a:t>2016</a:t>
                      </a:r>
                      <a:endParaRPr lang="en-AU" sz="12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r>
              <a:tr h="180000">
                <a:tc>
                  <a:txBody>
                    <a:bodyPr/>
                    <a:lstStyle/>
                    <a:p>
                      <a:pPr algn="l" fontAlgn="b"/>
                      <a:r>
                        <a:rPr lang="en-AU" sz="10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10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10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r>
              <a:tr h="180000">
                <a:tc>
                  <a:txBody>
                    <a:bodyPr/>
                    <a:lstStyle/>
                    <a:p>
                      <a:pPr algn="l" fontAlgn="b"/>
                      <a:r>
                        <a:rPr lang="en-AU" sz="1000" b="0" i="0" u="none" strike="noStrike">
                          <a:solidFill>
                            <a:schemeClr val="tx1"/>
                          </a:solidFill>
                          <a:effectLst/>
                          <a:latin typeface="Calibri"/>
                        </a:rPr>
                        <a:t>graphic designer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000" b="0" i="0" u="none" strike="noStrike" dirty="0">
                          <a:solidFill>
                            <a:schemeClr val="tx1"/>
                          </a:solidFill>
                          <a:effectLst/>
                          <a:latin typeface="Calibri"/>
                        </a:rPr>
                        <a:t>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b"/>
                      <a:r>
                        <a:rPr lang="en-AU" sz="1000" b="0" i="0" u="none" strike="noStrike">
                          <a:solidFill>
                            <a:schemeClr val="tx1"/>
                          </a:solidFill>
                          <a:effectLst/>
                          <a:latin typeface="Calibri"/>
                        </a:rPr>
                        <a:t>graphic designer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000" b="0" i="0" u="none" strike="noStrike">
                          <a:solidFill>
                            <a:schemeClr val="tx1"/>
                          </a:solidFill>
                          <a:effectLst/>
                          <a:latin typeface="Calibri"/>
                        </a:rPr>
                        <a:t>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ctr"/>
                      <a:r>
                        <a:rPr lang="en-AU" sz="1000" b="0" i="0" u="none" strike="noStrike">
                          <a:solidFill>
                            <a:schemeClr val="tx1"/>
                          </a:solidFill>
                          <a:effectLst/>
                          <a:latin typeface="Calibri"/>
                        </a:rPr>
                        <a:t>graphic designer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ctr"/>
                      <a:r>
                        <a:rPr lang="en-AU" sz="1000" b="0" i="0" u="none" strike="noStrike">
                          <a:solidFill>
                            <a:schemeClr val="tx1"/>
                          </a:solidFill>
                          <a:effectLst/>
                          <a:latin typeface="Calibri"/>
                        </a:rPr>
                        <a:t>10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80000">
                <a:tc>
                  <a:txBody>
                    <a:bodyPr/>
                    <a:lstStyle/>
                    <a:p>
                      <a:pPr algn="l" fontAlgn="b"/>
                      <a:r>
                        <a:rPr lang="en-AU" sz="1000" b="0" i="0" u="none" strike="noStrike">
                          <a:solidFill>
                            <a:schemeClr val="tx1"/>
                          </a:solidFill>
                          <a:effectLst/>
                          <a:latin typeface="Calibri"/>
                        </a:rPr>
                        <a:t>designer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2</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junior graphic designer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2</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tx1"/>
                          </a:solidFill>
                          <a:effectLst/>
                          <a:latin typeface="Calibri"/>
                        </a:rPr>
                        <a:t>advertising specialist</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000" b="0" i="0" u="none" strike="noStrike" dirty="0" err="1">
                          <a:solidFill>
                            <a:schemeClr val="tx1"/>
                          </a:solidFill>
                          <a:effectLst/>
                          <a:latin typeface="Calibri"/>
                        </a:rPr>
                        <a:t>casi</a:t>
                      </a:r>
                      <a:r>
                        <a:rPr lang="en-AU" sz="1000" b="0" i="0" u="none" strike="noStrike" dirty="0">
                          <a:solidFill>
                            <a:schemeClr val="tx1"/>
                          </a:solidFill>
                          <a:effectLst/>
                          <a:latin typeface="Calibri"/>
                        </a:rPr>
                        <a:t> snowboard instructor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administrator and receptionist</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tx1"/>
                          </a:solidFill>
                          <a:effectLst/>
                          <a:latin typeface="Calibri"/>
                        </a:rPr>
                        <a:t>bar attendant</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000" b="0" i="0" u="none" strike="noStrike" dirty="0">
                          <a:solidFill>
                            <a:schemeClr val="tx1"/>
                          </a:solidFill>
                          <a:effectLst/>
                          <a:latin typeface="Calibri"/>
                        </a:rPr>
                        <a:t>communication designer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assistant store manager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tx1"/>
                          </a:solidFill>
                          <a:effectLst/>
                          <a:latin typeface="Calibri"/>
                        </a:rPr>
                        <a:t>cash van salesperson</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000" b="0" i="0" u="none" strike="noStrike">
                          <a:solidFill>
                            <a:schemeClr val="tx1"/>
                          </a:solidFill>
                          <a:effectLst/>
                          <a:latin typeface="Calibri"/>
                        </a:rPr>
                        <a:t>design consultant</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communication designer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tx1"/>
                          </a:solidFill>
                          <a:effectLst/>
                          <a:latin typeface="Calibri"/>
                        </a:rPr>
                        <a:t>conference and event organiser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000" b="0" i="0" u="none" strike="noStrike" dirty="0">
                          <a:solidFill>
                            <a:schemeClr val="tx1"/>
                          </a:solidFill>
                          <a:effectLst/>
                          <a:latin typeface="Calibri"/>
                        </a:rPr>
                        <a:t>finished artist</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creative designer/analyst</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tx1"/>
                          </a:solidFill>
                          <a:effectLst/>
                          <a:latin typeface="Calibri"/>
                        </a:rPr>
                        <a:t>graphic and web designers, and illustrators</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000" b="0" i="0" u="none" strike="noStrike">
                          <a:solidFill>
                            <a:schemeClr val="tx1"/>
                          </a:solidFill>
                          <a:effectLst/>
                          <a:latin typeface="Calibri"/>
                        </a:rPr>
                        <a:t>graphic designer / illustrator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designer / web developer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tx1"/>
                          </a:solidFill>
                          <a:effectLst/>
                          <a:latin typeface="Calibri"/>
                        </a:rPr>
                        <a:t>receptionist (general)</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000" b="0" i="0" u="none" strike="noStrike" dirty="0">
                          <a:solidFill>
                            <a:schemeClr val="tx1"/>
                          </a:solidFill>
                          <a:effectLst/>
                          <a:latin typeface="Calibri"/>
                        </a:rPr>
                        <a:t>graphic designer / production manager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digital creative</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tx1"/>
                          </a:solidFill>
                          <a:effectLst/>
                          <a:latin typeface="Calibri"/>
                        </a:rPr>
                        <a:t>sales and marketing manager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000" b="0" i="0" u="none" strike="noStrike">
                          <a:solidFill>
                            <a:schemeClr val="tx1"/>
                          </a:solidFill>
                          <a:effectLst/>
                          <a:latin typeface="Calibri"/>
                        </a:rPr>
                        <a:t>kindergarten teacher</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head of design &amp; digital communications</a:t>
                      </a:r>
                    </a:p>
                  </a:txBody>
                  <a:tcPr marL="9525" marR="9525" marT="9525" marB="0" anchor="ctr">
                    <a:lnL>
                      <a:noFill/>
                    </a:lnL>
                    <a:lnR>
                      <a:noFill/>
                    </a:lnR>
                    <a:lnT>
                      <a:noFill/>
                    </a:lnT>
                    <a:lnB>
                      <a:noFill/>
                    </a:lnB>
                  </a:tcPr>
                </a:tc>
                <a:tc>
                  <a:txBody>
                    <a:bodyPr/>
                    <a:lstStyle/>
                    <a:p>
                      <a:pPr algn="ctr" fontAlgn="b"/>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tx1"/>
                          </a:solidFill>
                          <a:effectLst/>
                          <a:latin typeface="Calibri"/>
                        </a:rPr>
                        <a:t>sales assistant (general)</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tx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000" b="0" i="0" u="none" strike="noStrike" dirty="0">
                          <a:solidFill>
                            <a:schemeClr val="tx1"/>
                          </a:solidFill>
                          <a:effectLst/>
                          <a:latin typeface="Calibri"/>
                        </a:rPr>
                        <a:t>owner/director/designer</a:t>
                      </a:r>
                    </a:p>
                  </a:txBody>
                  <a:tcPr marL="9525" marR="9525" marT="9525"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tx1"/>
                          </a:solidFill>
                          <a:effectLst/>
                          <a:latin typeface="Calibri"/>
                        </a:rPr>
                        <a:t>managing director</a:t>
                      </a:r>
                    </a:p>
                  </a:txBody>
                  <a:tcPr marL="9525" marR="9525" marT="9525" marB="0" anchor="ctr">
                    <a:lnL>
                      <a:noFill/>
                    </a:lnL>
                    <a:lnR>
                      <a:noFill/>
                    </a:lnR>
                    <a:lnT>
                      <a:noFill/>
                    </a:lnT>
                    <a:lnB>
                      <a:noFill/>
                    </a:lnB>
                  </a:tcPr>
                </a:tc>
                <a:tc>
                  <a:txBody>
                    <a:bodyPr/>
                    <a:lstStyle/>
                    <a:p>
                      <a:pPr algn="ctr" fontAlgn="b"/>
                      <a:r>
                        <a:rPr lang="en-AU" sz="1000" b="0" i="0" u="none" strike="noStrike" dirty="0">
                          <a:solidFill>
                            <a:schemeClr val="tx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tx1"/>
                          </a:solidFill>
                          <a:effectLst/>
                          <a:latin typeface="Calibri"/>
                        </a:rPr>
                        <a:t>specialist managers</a:t>
                      </a:r>
                    </a:p>
                  </a:txBody>
                  <a:tcPr marL="9525" marR="9525" marT="9525" marB="0" anchor="ctr">
                    <a:lnL>
                      <a:noFill/>
                    </a:lnL>
                    <a:lnR>
                      <a:noFill/>
                    </a:lnR>
                    <a:lnT>
                      <a:noFill/>
                    </a:lnT>
                    <a:lnB>
                      <a:noFill/>
                    </a:lnB>
                  </a:tcPr>
                </a:tc>
                <a:tc>
                  <a:txBody>
                    <a:bodyPr/>
                    <a:lstStyle/>
                    <a:p>
                      <a:pPr algn="ctr" fontAlgn="ctr"/>
                      <a:r>
                        <a:rPr lang="en-AU" sz="1000" b="0" i="0" u="none" strike="noStrike" dirty="0">
                          <a:solidFill>
                            <a:schemeClr val="tx1"/>
                          </a:solidFill>
                          <a:effectLst/>
                          <a:latin typeface="Calibri"/>
                        </a:rPr>
                        <a:t>1</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2420585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a:solidFill>
                  <a:schemeClr val="tx1"/>
                </a:solidFill>
              </a:rPr>
              <a:t>2.1. Supply vs. demand</a:t>
            </a:r>
            <a:br>
              <a:rPr lang="en-AU" sz="2400" i="1" dirty="0">
                <a:solidFill>
                  <a:schemeClr val="tx1"/>
                </a:solidFill>
              </a:rPr>
            </a:br>
            <a:r>
              <a:rPr lang="en-AU" sz="2000" i="1" dirty="0" smtClean="0">
                <a:solidFill>
                  <a:srgbClr val="F9BB2C"/>
                </a:solidFill>
              </a:rPr>
              <a:t>Communication </a:t>
            </a:r>
            <a:r>
              <a:rPr lang="en-AU" sz="2000" i="1" dirty="0">
                <a:solidFill>
                  <a:srgbClr val="F9BB2C"/>
                </a:solidFill>
              </a:rPr>
              <a:t>Design</a:t>
            </a:r>
            <a:endParaRPr lang="en-AU" sz="2000" i="1" dirty="0">
              <a:solidFill>
                <a:srgbClr val="00A9DC"/>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19" name="TextBox 18"/>
          <p:cNvSpPr txBox="1"/>
          <p:nvPr/>
        </p:nvSpPr>
        <p:spPr>
          <a:xfrm>
            <a:off x="228600" y="4119086"/>
            <a:ext cx="8856000" cy="830997"/>
          </a:xfrm>
          <a:prstGeom prst="rect">
            <a:avLst/>
          </a:prstGeom>
          <a:noFill/>
        </p:spPr>
        <p:txBody>
          <a:bodyPr wrap="square" rtlCol="0">
            <a:spAutoFit/>
          </a:bodyPr>
          <a:lstStyle/>
          <a:p>
            <a:pPr marL="285750" indent="-285750">
              <a:buFont typeface="Arial" pitchFamily="34" charset="0"/>
              <a:buChar char="•"/>
            </a:pPr>
            <a:r>
              <a:rPr lang="en-AU" sz="1400" b="1" dirty="0"/>
              <a:t>Broad trend appears </a:t>
            </a:r>
            <a:r>
              <a:rPr lang="en-AU" sz="1400" b="1" i="1" dirty="0"/>
              <a:t>LESS </a:t>
            </a:r>
            <a:r>
              <a:rPr lang="en-AU" sz="1400" b="1" dirty="0" err="1"/>
              <a:t>RMIT</a:t>
            </a:r>
            <a:r>
              <a:rPr lang="en-AU" sz="1400" b="1" dirty="0"/>
              <a:t> </a:t>
            </a:r>
            <a:r>
              <a:rPr lang="en-AU" sz="1400" b="1" dirty="0" smtClean="0"/>
              <a:t>com design graduates </a:t>
            </a:r>
            <a:r>
              <a:rPr lang="en-AU" sz="1400" b="1" dirty="0"/>
              <a:t>competing for </a:t>
            </a:r>
            <a:r>
              <a:rPr lang="en-AU" sz="1400" b="1" i="1" dirty="0" smtClean="0"/>
              <a:t>MORE </a:t>
            </a:r>
            <a:r>
              <a:rPr lang="en-AU" sz="1400" b="1" dirty="0" smtClean="0"/>
              <a:t>number of com design jobs</a:t>
            </a:r>
            <a:endParaRPr lang="en-AU" sz="1400" b="1" dirty="0"/>
          </a:p>
          <a:p>
            <a:pPr marL="285750" indent="-285750">
              <a:buFont typeface="Arial" pitchFamily="34" charset="0"/>
              <a:buChar char="•"/>
            </a:pPr>
            <a:r>
              <a:rPr lang="en-AU" sz="1000" dirty="0" smtClean="0"/>
              <a:t>Less </a:t>
            </a:r>
            <a:r>
              <a:rPr lang="en-AU" sz="1000" dirty="0" err="1"/>
              <a:t>RMIT</a:t>
            </a:r>
            <a:r>
              <a:rPr lang="en-AU" sz="1000" dirty="0"/>
              <a:t> </a:t>
            </a:r>
            <a:r>
              <a:rPr lang="en-AU" sz="1000" dirty="0" smtClean="0"/>
              <a:t>com design students </a:t>
            </a:r>
            <a:r>
              <a:rPr lang="en-AU" sz="1000" dirty="0"/>
              <a:t>graduating (predominately stay in VIC)</a:t>
            </a:r>
          </a:p>
          <a:p>
            <a:pPr marL="285750" indent="-285750">
              <a:buFont typeface="Arial" pitchFamily="34" charset="0"/>
              <a:buChar char="•"/>
            </a:pPr>
            <a:r>
              <a:rPr lang="en-AU" sz="1000" dirty="0" smtClean="0"/>
              <a:t>Burning </a:t>
            </a:r>
            <a:r>
              <a:rPr lang="en-AU" sz="1000" dirty="0"/>
              <a:t>glass total ads for </a:t>
            </a:r>
            <a:r>
              <a:rPr lang="en-AU" sz="1000" dirty="0" smtClean="0"/>
              <a:t>Melbourne (com design job search) shows reasonably increasing market since 2014</a:t>
            </a:r>
            <a:endParaRPr lang="en-AU" sz="1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00" y="1047750"/>
            <a:ext cx="7109000" cy="270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800600" y="3638550"/>
            <a:ext cx="3947160" cy="461665"/>
          </a:xfrm>
          <a:prstGeom prst="rect">
            <a:avLst/>
          </a:prstGeom>
          <a:noFill/>
        </p:spPr>
        <p:txBody>
          <a:bodyPr wrap="square" rtlCol="0">
            <a:spAutoFit/>
          </a:bodyPr>
          <a:lstStyle/>
          <a:p>
            <a:r>
              <a:rPr lang="en-AU" sz="800" i="1" dirty="0" smtClean="0">
                <a:solidFill>
                  <a:srgbClr val="FF0000"/>
                </a:solidFill>
                <a:latin typeface="Calibri" pitchFamily="34" charset="0"/>
                <a:cs typeface="Calibri" pitchFamily="34" charset="0"/>
              </a:rPr>
              <a:t>Please </a:t>
            </a:r>
            <a:r>
              <a:rPr lang="en-AU" sz="800" i="1" dirty="0">
                <a:solidFill>
                  <a:srgbClr val="FF0000"/>
                </a:solidFill>
                <a:latin typeface="Calibri" pitchFamily="34" charset="0"/>
                <a:cs typeface="Calibri" pitchFamily="34" charset="0"/>
              </a:rPr>
              <a:t>also note that these results reflect point-in-time data and are subject to change as improvements are made to </a:t>
            </a:r>
            <a:r>
              <a:rPr lang="en-AU" sz="800" i="1" dirty="0" smtClean="0">
                <a:solidFill>
                  <a:srgbClr val="FF0000"/>
                </a:solidFill>
                <a:latin typeface="Calibri" pitchFamily="34" charset="0"/>
                <a:cs typeface="Calibri" pitchFamily="34" charset="0"/>
              </a:rPr>
              <a:t>the </a:t>
            </a:r>
            <a:r>
              <a:rPr lang="en-AU" sz="800" i="1" dirty="0">
                <a:solidFill>
                  <a:srgbClr val="FF0000"/>
                </a:solidFill>
                <a:latin typeface="Calibri" pitchFamily="34" charset="0"/>
                <a:cs typeface="Calibri" pitchFamily="34" charset="0"/>
              </a:rPr>
              <a:t>aggregation and reporting methodologies. Burning Glass does not recommend use of this data for time series reporting.</a:t>
            </a:r>
          </a:p>
        </p:txBody>
      </p:sp>
      <p:sp>
        <p:nvSpPr>
          <p:cNvPr id="13" name="TextBox 12"/>
          <p:cNvSpPr txBox="1"/>
          <p:nvPr/>
        </p:nvSpPr>
        <p:spPr>
          <a:xfrm>
            <a:off x="7239000" y="5143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spTree>
    <p:extLst>
      <p:ext uri="{BB962C8B-B14F-4D97-AF65-F5344CB8AC3E}">
        <p14:creationId xmlns:p14="http://schemas.microsoft.com/office/powerpoint/2010/main" val="4022588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640295560"/>
              </p:ext>
            </p:extLst>
          </p:nvPr>
        </p:nvGraphicFramePr>
        <p:xfrm>
          <a:off x="739800" y="305181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Marketing Manager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676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Graphic Designer / Desktop Publisher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492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Specialist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470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Communications Coordinator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462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Coordinator / Assistant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388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Account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Software Developer /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331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Sales Representative</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324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Research Analyst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323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Public Relations Specialist</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322</a:t>
                      </a:r>
                    </a:p>
                  </a:txBody>
                  <a:tcPr marL="9525" marR="9525" marT="9525" marB="0" anchor="b">
                    <a:lnL>
                      <a:noFill/>
                    </a:lnL>
                    <a:lnR>
                      <a:noFill/>
                    </a:lnR>
                    <a:lnT>
                      <a:noFill/>
                    </a:lnT>
                    <a:lnB>
                      <a:noFill/>
                    </a:lnB>
                  </a:tcPr>
                </a:tc>
              </a:tr>
            </a:tbl>
          </a:graphicData>
        </a:graphic>
      </p:graphicFrame>
      <p:sp>
        <p:nvSpPr>
          <p:cNvPr id="19" name="TextBox 18"/>
          <p:cNvSpPr txBox="1"/>
          <p:nvPr/>
        </p:nvSpPr>
        <p:spPr>
          <a:xfrm>
            <a:off x="1093800" y="971550"/>
            <a:ext cx="1524000" cy="369332"/>
          </a:xfrm>
          <a:prstGeom prst="rect">
            <a:avLst/>
          </a:prstGeom>
          <a:noFill/>
        </p:spPr>
        <p:txBody>
          <a:bodyPr wrap="square" rtlCol="0">
            <a:spAutoFit/>
          </a:bodyPr>
          <a:lstStyle/>
          <a:p>
            <a:pPr algn="ctr"/>
            <a:r>
              <a:rPr lang="en-AU" dirty="0" smtClean="0"/>
              <a:t>Melbourne</a:t>
            </a:r>
            <a:endParaRPr lang="en-AU" sz="1400" dirty="0"/>
          </a:p>
        </p:txBody>
      </p:sp>
      <p:graphicFrame>
        <p:nvGraphicFramePr>
          <p:cNvPr id="23" name="Table 22"/>
          <p:cNvGraphicFramePr>
            <a:graphicFrameLocks noGrp="1"/>
          </p:cNvGraphicFramePr>
          <p:nvPr>
            <p:extLst>
              <p:ext uri="{D42A27DB-BD31-4B8C-83A1-F6EECF244321}">
                <p14:modId xmlns:p14="http://schemas.microsoft.com/office/powerpoint/2010/main" val="3274583939"/>
              </p:ext>
            </p:extLst>
          </p:nvPr>
        </p:nvGraphicFramePr>
        <p:xfrm>
          <a:off x="3581400" y="305181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Marketing Manager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1,467</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Marketing Specialist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1,055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Account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926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Graphic Designer / Desktop Publisher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862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Coordinator / Assistant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695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Software Developer /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685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Sales Representative</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647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Communications Coordinator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623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Civil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511</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rgbClr val="000054"/>
                          </a:solidFill>
                          <a:effectLst/>
                          <a:latin typeface="Calibri"/>
                        </a:rPr>
                        <a:t>Public Relations Manager</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510</a:t>
                      </a:r>
                    </a:p>
                  </a:txBody>
                  <a:tcPr marL="9525" marR="9525" marT="9525" marB="0" anchor="b">
                    <a:lnL>
                      <a:noFill/>
                    </a:lnL>
                    <a:lnR>
                      <a:noFill/>
                    </a:lnR>
                    <a:lnT>
                      <a:noFill/>
                    </a:lnT>
                    <a:lnB>
                      <a:noFill/>
                    </a:lnB>
                  </a:tcPr>
                </a:tc>
              </a:tr>
            </a:tbl>
          </a:graphicData>
        </a:graphic>
      </p:graphicFrame>
      <p:sp>
        <p:nvSpPr>
          <p:cNvPr id="24" name="TextBox 23"/>
          <p:cNvSpPr txBox="1"/>
          <p:nvPr/>
        </p:nvSpPr>
        <p:spPr>
          <a:xfrm>
            <a:off x="3935400" y="971550"/>
            <a:ext cx="1524000" cy="369332"/>
          </a:xfrm>
          <a:prstGeom prst="rect">
            <a:avLst/>
          </a:prstGeom>
          <a:noFill/>
        </p:spPr>
        <p:txBody>
          <a:bodyPr wrap="square" rtlCol="0">
            <a:spAutoFit/>
          </a:bodyPr>
          <a:lstStyle/>
          <a:p>
            <a:pPr algn="ctr"/>
            <a:r>
              <a:rPr lang="en-AU" dirty="0" smtClean="0"/>
              <a:t>Sydney</a:t>
            </a:r>
            <a:endParaRPr lang="en-AU" sz="1400" dirty="0"/>
          </a:p>
        </p:txBody>
      </p:sp>
      <p:graphicFrame>
        <p:nvGraphicFramePr>
          <p:cNvPr id="26" name="Table 25"/>
          <p:cNvGraphicFramePr>
            <a:graphicFrameLocks noGrp="1"/>
          </p:cNvGraphicFramePr>
          <p:nvPr>
            <p:extLst>
              <p:ext uri="{D42A27DB-BD31-4B8C-83A1-F6EECF244321}">
                <p14:modId xmlns:p14="http://schemas.microsoft.com/office/powerpoint/2010/main" val="244327012"/>
              </p:ext>
            </p:extLst>
          </p:nvPr>
        </p:nvGraphicFramePr>
        <p:xfrm>
          <a:off x="6324600" y="305181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Communications Coordinator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88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Marketing Manager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84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Marketing Specialist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78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Civil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77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Software Developer / Engineer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72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Graphic Designer / Desktop Publisher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Public Relations Specialist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Architectural Draftsperson/Drafter</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Office / Administrative Assistant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Sales Representative</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48</a:t>
                      </a:r>
                    </a:p>
                  </a:txBody>
                  <a:tcPr marL="9525" marR="9525" marT="9525" marB="0" anchor="b">
                    <a:lnL>
                      <a:noFill/>
                    </a:lnL>
                    <a:lnR>
                      <a:noFill/>
                    </a:lnR>
                    <a:lnT>
                      <a:noFill/>
                    </a:lnT>
                    <a:lnB>
                      <a:noFill/>
                    </a:lnB>
                  </a:tcPr>
                </a:tc>
              </a:tr>
            </a:tbl>
          </a:graphicData>
        </a:graphic>
      </p:graphicFrame>
      <p:sp>
        <p:nvSpPr>
          <p:cNvPr id="27" name="TextBox 26"/>
          <p:cNvSpPr txBox="1"/>
          <p:nvPr/>
        </p:nvSpPr>
        <p:spPr>
          <a:xfrm>
            <a:off x="6678600" y="971550"/>
            <a:ext cx="1524000" cy="369332"/>
          </a:xfrm>
          <a:prstGeom prst="rect">
            <a:avLst/>
          </a:prstGeom>
          <a:noFill/>
        </p:spPr>
        <p:txBody>
          <a:bodyPr wrap="square" rtlCol="0">
            <a:spAutoFit/>
          </a:bodyPr>
          <a:lstStyle/>
          <a:p>
            <a:pPr algn="ctr"/>
            <a:r>
              <a:rPr lang="en-AU" dirty="0" smtClean="0"/>
              <a:t>Brisbane</a:t>
            </a:r>
            <a:endParaRPr lang="en-AU" sz="1400" dirty="0"/>
          </a:p>
        </p:txBody>
      </p:sp>
      <p:cxnSp>
        <p:nvCxnSpPr>
          <p:cNvPr id="4" name="Straight Connector 3"/>
          <p:cNvCxnSpPr/>
          <p:nvPr/>
        </p:nvCxnSpPr>
        <p:spPr>
          <a:xfrm>
            <a:off x="3276600" y="1148890"/>
            <a:ext cx="0" cy="345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1123950"/>
            <a:ext cx="0" cy="3456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tx1"/>
                </a:solidFill>
                <a:latin typeface="+mj-lt"/>
                <a:ea typeface="+mj-ea"/>
                <a:cs typeface="+mj-cs"/>
              </a:rPr>
              <a:t>3.1. ‘Top ten job titles’ 2016 </a:t>
            </a:r>
            <a:r>
              <a:rPr lang="en-AU" sz="2400" i="1" kern="1200" dirty="0">
                <a:solidFill>
                  <a:schemeClr val="tx1"/>
                </a:solidFill>
                <a:latin typeface="+mj-lt"/>
                <a:ea typeface="+mj-ea"/>
                <a:cs typeface="+mj-cs"/>
              </a:rPr>
              <a:t>vs. </a:t>
            </a:r>
            <a:r>
              <a:rPr lang="en-AU" sz="2400" i="1" kern="1200" dirty="0" smtClean="0">
                <a:solidFill>
                  <a:schemeClr val="tx1"/>
                </a:solidFill>
                <a:latin typeface="+mj-lt"/>
                <a:ea typeface="+mj-ea"/>
                <a:cs typeface="+mj-cs"/>
              </a:rPr>
              <a:t>2017</a:t>
            </a:r>
            <a:r>
              <a:rPr lang="en-AU" sz="2400" i="1" kern="1200" dirty="0">
                <a:solidFill>
                  <a:schemeClr val="tx1"/>
                </a:solidFill>
                <a:latin typeface="+mj-lt"/>
                <a:ea typeface="+mj-ea"/>
                <a:cs typeface="+mj-cs"/>
              </a:rPr>
              <a:t/>
            </a:r>
            <a:br>
              <a:rPr lang="en-AU" sz="2400" i="1" kern="1200" dirty="0">
                <a:solidFill>
                  <a:schemeClr val="tx1"/>
                </a:solidFill>
                <a:latin typeface="+mj-lt"/>
                <a:ea typeface="+mj-ea"/>
                <a:cs typeface="+mj-cs"/>
              </a:rPr>
            </a:br>
            <a:r>
              <a:rPr lang="en-AU" sz="2000" i="1" kern="1200" dirty="0" smtClean="0">
                <a:solidFill>
                  <a:srgbClr val="F9BB2C"/>
                </a:solidFill>
                <a:latin typeface="+mj-lt"/>
                <a:ea typeface="+mj-ea"/>
                <a:cs typeface="+mj-cs"/>
              </a:rPr>
              <a:t>Burning Glass: Communication Design search</a:t>
            </a:r>
            <a:endParaRPr lang="en-AU" sz="2000" i="1" kern="1200" dirty="0">
              <a:solidFill>
                <a:srgbClr val="F9BB2C"/>
              </a:solidFill>
              <a:latin typeface="+mj-lt"/>
              <a:ea typeface="+mj-ea"/>
              <a:cs typeface="+mj-cs"/>
            </a:endParaRPr>
          </a:p>
        </p:txBody>
      </p:sp>
      <p:graphicFrame>
        <p:nvGraphicFramePr>
          <p:cNvPr id="17" name="Table 16"/>
          <p:cNvGraphicFramePr>
            <a:graphicFrameLocks noGrp="1"/>
          </p:cNvGraphicFramePr>
          <p:nvPr>
            <p:extLst>
              <p:ext uri="{D42A27DB-BD31-4B8C-83A1-F6EECF244321}">
                <p14:modId xmlns:p14="http://schemas.microsoft.com/office/powerpoint/2010/main" val="910943305"/>
              </p:ext>
            </p:extLst>
          </p:nvPr>
        </p:nvGraphicFramePr>
        <p:xfrm>
          <a:off x="762000" y="137541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Marketing Specialist</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631</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Sales Representatives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617</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Marketing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453</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Communications Officer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375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Graphic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316</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Campaign Or Communications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214</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User Experience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177</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Interior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158</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Project Coordinator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135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Public Relations Professional</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133</a:t>
                      </a:r>
                    </a:p>
                  </a:txBody>
                  <a:tcPr marL="9525" marR="9525" marT="9525" marB="0" anchor="b">
                    <a:lnL>
                      <a:noFill/>
                    </a:lnL>
                    <a:lnR>
                      <a:noFill/>
                    </a:lnR>
                    <a:lnT>
                      <a:noFill/>
                    </a:lnT>
                    <a:lnB>
                      <a:noFill/>
                    </a:lnB>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990395364"/>
              </p:ext>
            </p:extLst>
          </p:nvPr>
        </p:nvGraphicFramePr>
        <p:xfrm>
          <a:off x="3603600" y="137541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Sales Representatives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1,619</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Marketing Specialist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1,225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Marketing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1,087</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Graphic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766</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Campaign Or Communications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523</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Communications Officer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424</a:t>
                      </a:r>
                    </a:p>
                  </a:txBody>
                  <a:tcPr marL="9525" marR="9525" marT="9525" marB="0" anchor="b">
                    <a:lnL>
                      <a:noFill/>
                    </a:lnL>
                    <a:lnR>
                      <a:noFill/>
                    </a:lnR>
                    <a:lnT>
                      <a:noFill/>
                    </a:lnT>
                    <a:lnB>
                      <a:noFill/>
                    </a:lnB>
                  </a:tcPr>
                </a:tc>
              </a:tr>
              <a:tr h="130993">
                <a:tc>
                  <a:txBody>
                    <a:bodyPr/>
                    <a:lstStyle/>
                    <a:p>
                      <a:pPr algn="l" fontAlgn="b"/>
                      <a:r>
                        <a:rPr lang="en-AU" sz="800" b="0" i="0" u="none" strike="noStrike" dirty="0" err="1">
                          <a:solidFill>
                            <a:schemeClr val="tx1"/>
                          </a:solidFill>
                          <a:effectLst/>
                          <a:latin typeface="Calibri"/>
                        </a:rPr>
                        <a:t>Ict</a:t>
                      </a:r>
                      <a:r>
                        <a:rPr lang="en-AU" sz="800" b="0" i="0" u="none" strike="noStrike" dirty="0">
                          <a:solidFill>
                            <a:schemeClr val="tx1"/>
                          </a:solidFill>
                          <a:effectLst/>
                          <a:latin typeface="Calibri"/>
                        </a:rPr>
                        <a:t> Project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331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Developer Programmer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294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Project Coordinator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287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Accounts Clerk</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273</a:t>
                      </a:r>
                    </a:p>
                  </a:txBody>
                  <a:tcPr marL="9525" marR="9525" marT="9525" marB="0" anchor="b">
                    <a:lnL>
                      <a:noFill/>
                    </a:lnL>
                    <a:lnR>
                      <a:noFill/>
                    </a:lnR>
                    <a:lnT>
                      <a:noFill/>
                    </a:lnT>
                    <a:lnB>
                      <a:noFill/>
                    </a:lnB>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118084660"/>
              </p:ext>
            </p:extLst>
          </p:nvPr>
        </p:nvGraphicFramePr>
        <p:xfrm>
          <a:off x="6346800" y="137541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Marketing Specialist</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182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Communications Officer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133</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Marketing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131</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Sales Representatives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128</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Graphic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76</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Civil Engineering Draftsperson</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68</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Public Relations Professional</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59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Civil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55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Developer Programmer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54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Campaign Or Communications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53</a:t>
                      </a:r>
                    </a:p>
                  </a:txBody>
                  <a:tcPr marL="9525" marR="9525" marT="9525" marB="0" anchor="b">
                    <a:lnL>
                      <a:noFill/>
                    </a:lnL>
                    <a:lnR>
                      <a:noFill/>
                    </a:lnR>
                    <a:lnT>
                      <a:noFill/>
                    </a:lnT>
                    <a:lnB>
                      <a:noFill/>
                    </a:lnB>
                  </a:tcPr>
                </a:tc>
              </a:tr>
            </a:tbl>
          </a:graphicData>
        </a:graphic>
      </p:graphicFrame>
      <p:sp>
        <p:nvSpPr>
          <p:cNvPr id="30" name="TextBox 29"/>
          <p:cNvSpPr txBox="1"/>
          <p:nvPr/>
        </p:nvSpPr>
        <p:spPr>
          <a:xfrm>
            <a:off x="7239000" y="5143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sp>
        <p:nvSpPr>
          <p:cNvPr id="31" name="TextBox 30"/>
          <p:cNvSpPr txBox="1"/>
          <p:nvPr/>
        </p:nvSpPr>
        <p:spPr>
          <a:xfrm>
            <a:off x="644220" y="4781550"/>
            <a:ext cx="7432980" cy="338554"/>
          </a:xfrm>
          <a:prstGeom prst="rect">
            <a:avLst/>
          </a:prstGeom>
          <a:noFill/>
        </p:spPr>
        <p:txBody>
          <a:bodyPr wrap="square" rtlCol="0">
            <a:spAutoFit/>
          </a:bodyPr>
          <a:lstStyle/>
          <a:p>
            <a:r>
              <a:rPr lang="en-AU" sz="800" i="1" dirty="0" smtClean="0">
                <a:solidFill>
                  <a:srgbClr val="FF0000"/>
                </a:solidFill>
                <a:latin typeface="Calibri" pitchFamily="34" charset="0"/>
                <a:cs typeface="Calibri" pitchFamily="34" charset="0"/>
              </a:rPr>
              <a:t>Please </a:t>
            </a:r>
            <a:r>
              <a:rPr lang="en-AU" sz="800" i="1" dirty="0">
                <a:solidFill>
                  <a:srgbClr val="FF0000"/>
                </a:solidFill>
                <a:latin typeface="Calibri" pitchFamily="34" charset="0"/>
                <a:cs typeface="Calibri" pitchFamily="34" charset="0"/>
              </a:rPr>
              <a:t>also note that these results reflect point-in-time data and are subject to change as improvements are made to </a:t>
            </a:r>
            <a:r>
              <a:rPr lang="en-AU" sz="800" i="1" dirty="0" smtClean="0">
                <a:solidFill>
                  <a:srgbClr val="FF0000"/>
                </a:solidFill>
                <a:latin typeface="Calibri" pitchFamily="34" charset="0"/>
                <a:cs typeface="Calibri" pitchFamily="34" charset="0"/>
              </a:rPr>
              <a:t>the </a:t>
            </a:r>
            <a:r>
              <a:rPr lang="en-AU" sz="800" i="1" dirty="0">
                <a:solidFill>
                  <a:srgbClr val="FF0000"/>
                </a:solidFill>
                <a:latin typeface="Calibri" pitchFamily="34" charset="0"/>
                <a:cs typeface="Calibri" pitchFamily="34" charset="0"/>
              </a:rPr>
              <a:t>aggregation and reporting methodologies. Burning Glass does not recommend use of this data for time series reporting.</a:t>
            </a:r>
          </a:p>
        </p:txBody>
      </p:sp>
    </p:spTree>
    <p:extLst>
      <p:ext uri="{BB962C8B-B14F-4D97-AF65-F5344CB8AC3E}">
        <p14:creationId xmlns:p14="http://schemas.microsoft.com/office/powerpoint/2010/main" val="1511033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2072339791"/>
              </p:ext>
            </p:extLst>
          </p:nvPr>
        </p:nvGraphicFramePr>
        <p:xfrm>
          <a:off x="699600" y="3181350"/>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Microsoft Excel</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1,105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Microsoft Office</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1,028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Photoshop</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955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792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731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676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Social Media Platforms</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598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Computer Aided Draughting/Design (CAD)</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534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Microsoft Powerpoint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532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JavaScript</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418</a:t>
                      </a:r>
                    </a:p>
                  </a:txBody>
                  <a:tcPr marL="9525" marR="9525" marT="9525" marB="0" anchor="b">
                    <a:lnL>
                      <a:noFill/>
                    </a:lnL>
                    <a:lnR>
                      <a:noFill/>
                    </a:lnR>
                    <a:lnT>
                      <a:noFill/>
                    </a:lnT>
                    <a:lnB>
                      <a:noFill/>
                    </a:lnB>
                  </a:tcPr>
                </a:tc>
              </a:tr>
            </a:tbl>
          </a:graphicData>
        </a:graphic>
      </p:graphicFrame>
      <p:sp>
        <p:nvSpPr>
          <p:cNvPr id="19" name="TextBox 18"/>
          <p:cNvSpPr txBox="1"/>
          <p:nvPr/>
        </p:nvSpPr>
        <p:spPr>
          <a:xfrm>
            <a:off x="1081200" y="1148890"/>
            <a:ext cx="1524000" cy="369332"/>
          </a:xfrm>
          <a:prstGeom prst="rect">
            <a:avLst/>
          </a:prstGeom>
          <a:noFill/>
        </p:spPr>
        <p:txBody>
          <a:bodyPr wrap="square" rtlCol="0">
            <a:spAutoFit/>
          </a:bodyPr>
          <a:lstStyle/>
          <a:p>
            <a:pPr algn="ctr"/>
            <a:r>
              <a:rPr lang="en-AU" dirty="0" smtClean="0"/>
              <a:t>Melbourne</a:t>
            </a:r>
            <a:endParaRPr lang="en-AU" sz="1400" dirty="0"/>
          </a:p>
        </p:txBody>
      </p:sp>
      <p:graphicFrame>
        <p:nvGraphicFramePr>
          <p:cNvPr id="23" name="Table 22"/>
          <p:cNvGraphicFramePr>
            <a:graphicFrameLocks noGrp="1"/>
          </p:cNvGraphicFramePr>
          <p:nvPr>
            <p:extLst>
              <p:ext uri="{D42A27DB-BD31-4B8C-83A1-F6EECF244321}">
                <p14:modId xmlns:p14="http://schemas.microsoft.com/office/powerpoint/2010/main" val="1588090760"/>
              </p:ext>
            </p:extLst>
          </p:nvPr>
        </p:nvGraphicFramePr>
        <p:xfrm>
          <a:off x="3505200" y="3181350"/>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Microsoft Excel</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2,236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Microsoft Office</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1,951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Photoshop</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1,716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1,427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1,191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Microsoft Powerpoint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1,147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Social Media Platforms</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1,087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1,042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Google Analytics</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897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SQL</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885</a:t>
                      </a:r>
                    </a:p>
                  </a:txBody>
                  <a:tcPr marL="9525" marR="9525" marT="9525" marB="0" anchor="b">
                    <a:lnL>
                      <a:noFill/>
                    </a:lnL>
                    <a:lnR>
                      <a:noFill/>
                    </a:lnR>
                    <a:lnT>
                      <a:noFill/>
                    </a:lnT>
                    <a:lnB>
                      <a:noFill/>
                    </a:lnB>
                  </a:tcPr>
                </a:tc>
              </a:tr>
            </a:tbl>
          </a:graphicData>
        </a:graphic>
      </p:graphicFrame>
      <p:sp>
        <p:nvSpPr>
          <p:cNvPr id="24" name="TextBox 23"/>
          <p:cNvSpPr txBox="1"/>
          <p:nvPr/>
        </p:nvSpPr>
        <p:spPr>
          <a:xfrm>
            <a:off x="3810000" y="1148890"/>
            <a:ext cx="1524000" cy="369332"/>
          </a:xfrm>
          <a:prstGeom prst="rect">
            <a:avLst/>
          </a:prstGeom>
          <a:noFill/>
        </p:spPr>
        <p:txBody>
          <a:bodyPr wrap="square" rtlCol="0">
            <a:spAutoFit/>
          </a:bodyPr>
          <a:lstStyle/>
          <a:p>
            <a:pPr algn="ctr"/>
            <a:r>
              <a:rPr lang="en-AU" dirty="0" smtClean="0"/>
              <a:t>Sydney</a:t>
            </a:r>
            <a:endParaRPr lang="en-AU" sz="1400" dirty="0"/>
          </a:p>
        </p:txBody>
      </p:sp>
      <p:graphicFrame>
        <p:nvGraphicFramePr>
          <p:cNvPr id="26" name="Table 25"/>
          <p:cNvGraphicFramePr>
            <a:graphicFrameLocks noGrp="1"/>
          </p:cNvGraphicFramePr>
          <p:nvPr>
            <p:extLst>
              <p:ext uri="{D42A27DB-BD31-4B8C-83A1-F6EECF244321}">
                <p14:modId xmlns:p14="http://schemas.microsoft.com/office/powerpoint/2010/main" val="3920399536"/>
              </p:ext>
            </p:extLst>
          </p:nvPr>
        </p:nvGraphicFramePr>
        <p:xfrm>
          <a:off x="6400800" y="3181350"/>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2017 YTD</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Microsoft Office</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180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rgbClr val="000054"/>
                          </a:solidFill>
                          <a:effectLst/>
                          <a:latin typeface="Calibri"/>
                        </a:rPr>
                        <a:t>Computer Aided Draughting/Design (CAD)</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151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133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Photoshop</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110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89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84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79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JavaScript</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77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SQL</a:t>
                      </a:r>
                    </a:p>
                  </a:txBody>
                  <a:tcPr marL="9525" marR="9525" marT="9525" marB="0" anchor="b">
                    <a:lnL>
                      <a:noFill/>
                    </a:lnL>
                    <a:lnR>
                      <a:noFill/>
                    </a:lnR>
                    <a:lnT>
                      <a:noFill/>
                    </a:lnT>
                    <a:lnB>
                      <a:noFill/>
                    </a:lnB>
                  </a:tcPr>
                </a:tc>
                <a:tc>
                  <a:txBody>
                    <a:bodyPr/>
                    <a:lstStyle/>
                    <a:p>
                      <a:pPr algn="r" fontAlgn="b"/>
                      <a:r>
                        <a:rPr lang="en-AU" sz="800" b="0" i="0" u="none" strike="noStrike">
                          <a:solidFill>
                            <a:srgbClr val="000054"/>
                          </a:solidFill>
                          <a:effectLst/>
                          <a:latin typeface="Calibri"/>
                        </a:rPr>
                        <a:t>69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rgbClr val="000054"/>
                          </a:solidFill>
                          <a:effectLst/>
                          <a:latin typeface="Calibri"/>
                        </a:rPr>
                        <a:t>Social Media Platforms</a:t>
                      </a:r>
                    </a:p>
                  </a:txBody>
                  <a:tcPr marL="9525" marR="9525" marT="9525" marB="0" anchor="b">
                    <a:lnL>
                      <a:noFill/>
                    </a:lnL>
                    <a:lnR>
                      <a:noFill/>
                    </a:lnR>
                    <a:lnT>
                      <a:noFill/>
                    </a:lnT>
                    <a:lnB>
                      <a:noFill/>
                    </a:lnB>
                  </a:tcPr>
                </a:tc>
                <a:tc>
                  <a:txBody>
                    <a:bodyPr/>
                    <a:lstStyle/>
                    <a:p>
                      <a:pPr algn="r" fontAlgn="b"/>
                      <a:r>
                        <a:rPr lang="en-AU" sz="800" b="0" i="0" u="none" strike="noStrike" dirty="0">
                          <a:solidFill>
                            <a:srgbClr val="000054"/>
                          </a:solidFill>
                          <a:effectLst/>
                          <a:latin typeface="Calibri"/>
                        </a:rPr>
                        <a:t>67</a:t>
                      </a:r>
                    </a:p>
                  </a:txBody>
                  <a:tcPr marL="9525" marR="9525" marT="9525" marB="0" anchor="b">
                    <a:lnL>
                      <a:noFill/>
                    </a:lnL>
                    <a:lnR>
                      <a:noFill/>
                    </a:lnR>
                    <a:lnT>
                      <a:noFill/>
                    </a:lnT>
                    <a:lnB>
                      <a:noFill/>
                    </a:lnB>
                  </a:tcPr>
                </a:tc>
              </a:tr>
            </a:tbl>
          </a:graphicData>
        </a:graphic>
      </p:graphicFrame>
      <p:sp>
        <p:nvSpPr>
          <p:cNvPr id="27" name="TextBox 26"/>
          <p:cNvSpPr txBox="1"/>
          <p:nvPr/>
        </p:nvSpPr>
        <p:spPr>
          <a:xfrm>
            <a:off x="6643800" y="1148890"/>
            <a:ext cx="1524000" cy="369332"/>
          </a:xfrm>
          <a:prstGeom prst="rect">
            <a:avLst/>
          </a:prstGeom>
          <a:noFill/>
        </p:spPr>
        <p:txBody>
          <a:bodyPr wrap="square" rtlCol="0">
            <a:spAutoFit/>
          </a:bodyPr>
          <a:lstStyle/>
          <a:p>
            <a:pPr algn="ctr"/>
            <a:r>
              <a:rPr lang="en-AU" dirty="0" smtClean="0"/>
              <a:t>Brisbane</a:t>
            </a:r>
            <a:endParaRPr lang="en-AU" sz="1400" dirty="0"/>
          </a:p>
        </p:txBody>
      </p:sp>
      <p:cxnSp>
        <p:nvCxnSpPr>
          <p:cNvPr id="4" name="Straight Connector 3"/>
          <p:cNvCxnSpPr/>
          <p:nvPr/>
        </p:nvCxnSpPr>
        <p:spPr>
          <a:xfrm>
            <a:off x="3276600" y="114889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1123950"/>
            <a:ext cx="0" cy="378506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tx1"/>
                </a:solidFill>
                <a:latin typeface="+mj-lt"/>
                <a:ea typeface="+mj-ea"/>
                <a:cs typeface="+mj-cs"/>
              </a:rPr>
              <a:t>3.2. ‘Top ten software skills’ 2016 </a:t>
            </a:r>
            <a:r>
              <a:rPr lang="en-AU" sz="2400" i="1" kern="1200" dirty="0">
                <a:solidFill>
                  <a:schemeClr val="tx1"/>
                </a:solidFill>
                <a:latin typeface="+mj-lt"/>
                <a:ea typeface="+mj-ea"/>
                <a:cs typeface="+mj-cs"/>
              </a:rPr>
              <a:t>vs. </a:t>
            </a:r>
            <a:r>
              <a:rPr lang="en-AU" sz="2400" i="1" kern="1200" dirty="0" smtClean="0">
                <a:solidFill>
                  <a:schemeClr val="tx1"/>
                </a:solidFill>
                <a:latin typeface="+mj-lt"/>
                <a:ea typeface="+mj-ea"/>
                <a:cs typeface="+mj-cs"/>
              </a:rPr>
              <a:t>2017</a:t>
            </a:r>
            <a:r>
              <a:rPr lang="en-AU" sz="2400" i="1" kern="1200" dirty="0">
                <a:solidFill>
                  <a:schemeClr val="tx1"/>
                </a:solidFill>
                <a:latin typeface="+mj-lt"/>
                <a:ea typeface="+mj-ea"/>
                <a:cs typeface="+mj-cs"/>
              </a:rPr>
              <a:t/>
            </a:r>
            <a:br>
              <a:rPr lang="en-AU" sz="2400" i="1" kern="1200" dirty="0">
                <a:solidFill>
                  <a:schemeClr val="tx1"/>
                </a:solidFill>
                <a:latin typeface="+mj-lt"/>
                <a:ea typeface="+mj-ea"/>
                <a:cs typeface="+mj-cs"/>
              </a:rPr>
            </a:br>
            <a:r>
              <a:rPr lang="en-AU" sz="2000" i="1" kern="1200" dirty="0">
                <a:solidFill>
                  <a:srgbClr val="F9BB2C"/>
                </a:solidFill>
                <a:latin typeface="+mj-lt"/>
                <a:ea typeface="+mj-ea"/>
                <a:cs typeface="+mj-cs"/>
              </a:rPr>
              <a:t>Burning Glass: </a:t>
            </a:r>
            <a:r>
              <a:rPr lang="en-AU" sz="2000" i="1" kern="1200" dirty="0" smtClean="0">
                <a:solidFill>
                  <a:srgbClr val="F9BB2C"/>
                </a:solidFill>
                <a:latin typeface="+mj-lt"/>
                <a:ea typeface="+mj-ea"/>
                <a:cs typeface="+mj-cs"/>
              </a:rPr>
              <a:t>Communication Design search</a:t>
            </a:r>
            <a:endParaRPr lang="en-AU" sz="2000" i="1" kern="1200" dirty="0">
              <a:solidFill>
                <a:srgbClr val="F9BB2C"/>
              </a:solidFill>
              <a:latin typeface="+mj-lt"/>
              <a:ea typeface="+mj-ea"/>
              <a:cs typeface="+mj-cs"/>
            </a:endParaRPr>
          </a:p>
        </p:txBody>
      </p:sp>
      <p:sp>
        <p:nvSpPr>
          <p:cNvPr id="17" name="TextBox 16"/>
          <p:cNvSpPr txBox="1"/>
          <p:nvPr/>
        </p:nvSpPr>
        <p:spPr>
          <a:xfrm>
            <a:off x="644220" y="4781550"/>
            <a:ext cx="7432980" cy="338554"/>
          </a:xfrm>
          <a:prstGeom prst="rect">
            <a:avLst/>
          </a:prstGeom>
          <a:noFill/>
        </p:spPr>
        <p:txBody>
          <a:bodyPr wrap="square" rtlCol="0">
            <a:spAutoFit/>
          </a:bodyPr>
          <a:lstStyle/>
          <a:p>
            <a:r>
              <a:rPr lang="en-AU" sz="800" i="1" dirty="0" smtClean="0">
                <a:solidFill>
                  <a:srgbClr val="FF0000"/>
                </a:solidFill>
                <a:latin typeface="Calibri" pitchFamily="34" charset="0"/>
                <a:cs typeface="Calibri" pitchFamily="34" charset="0"/>
              </a:rPr>
              <a:t>Please </a:t>
            </a:r>
            <a:r>
              <a:rPr lang="en-AU" sz="800" i="1" dirty="0">
                <a:solidFill>
                  <a:srgbClr val="FF0000"/>
                </a:solidFill>
                <a:latin typeface="Calibri" pitchFamily="34" charset="0"/>
                <a:cs typeface="Calibri" pitchFamily="34" charset="0"/>
              </a:rPr>
              <a:t>also note that these results reflect point-in-time data and are subject to change as improvements are made to </a:t>
            </a:r>
            <a:r>
              <a:rPr lang="en-AU" sz="800" i="1" dirty="0" smtClean="0">
                <a:solidFill>
                  <a:srgbClr val="FF0000"/>
                </a:solidFill>
                <a:latin typeface="Calibri" pitchFamily="34" charset="0"/>
                <a:cs typeface="Calibri" pitchFamily="34" charset="0"/>
              </a:rPr>
              <a:t>the </a:t>
            </a:r>
            <a:r>
              <a:rPr lang="en-AU" sz="800" i="1" dirty="0">
                <a:solidFill>
                  <a:srgbClr val="FF0000"/>
                </a:solidFill>
                <a:latin typeface="Calibri" pitchFamily="34" charset="0"/>
                <a:cs typeface="Calibri" pitchFamily="34" charset="0"/>
              </a:rPr>
              <a:t>aggregation and reporting methodologies. Burning Glass does not recommend use of this data for time series reporting.</a:t>
            </a:r>
          </a:p>
        </p:txBody>
      </p:sp>
      <p:graphicFrame>
        <p:nvGraphicFramePr>
          <p:cNvPr id="28" name="Table 27"/>
          <p:cNvGraphicFramePr>
            <a:graphicFrameLocks noGrp="1"/>
          </p:cNvGraphicFramePr>
          <p:nvPr>
            <p:extLst>
              <p:ext uri="{D42A27DB-BD31-4B8C-83A1-F6EECF244321}">
                <p14:modId xmlns:p14="http://schemas.microsoft.com/office/powerpoint/2010/main" val="3634179585"/>
              </p:ext>
            </p:extLst>
          </p:nvPr>
        </p:nvGraphicFramePr>
        <p:xfrm>
          <a:off x="685800" y="1527810"/>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Microsoft Office</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980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Microsoft Excel</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934</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Photoshop</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894</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Facebook</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716</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Acrobat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669</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Computer Aided </a:t>
                      </a:r>
                      <a:r>
                        <a:rPr lang="en-AU" sz="800" b="0" i="0" u="none" strike="noStrike" dirty="0" err="1">
                          <a:solidFill>
                            <a:schemeClr val="tx1"/>
                          </a:solidFill>
                          <a:effectLst/>
                          <a:latin typeface="Calibri"/>
                        </a:rPr>
                        <a:t>Draughting</a:t>
                      </a:r>
                      <a:r>
                        <a:rPr lang="en-AU" sz="800" b="0" i="0" u="none" strike="noStrike" dirty="0">
                          <a:solidFill>
                            <a:schemeClr val="tx1"/>
                          </a:solidFill>
                          <a:effectLst/>
                          <a:latin typeface="Calibri"/>
                        </a:rPr>
                        <a:t>/Design (CAD)</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642</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a:t>
                      </a:r>
                      <a:r>
                        <a:rPr lang="en-AU" sz="800" b="0" i="0" u="none" strike="noStrike" dirty="0" err="1">
                          <a:solidFill>
                            <a:schemeClr val="tx1"/>
                          </a:solidFill>
                          <a:effectLst/>
                          <a:latin typeface="Calibri"/>
                        </a:rPr>
                        <a:t>Indesign</a:t>
                      </a:r>
                      <a:endParaRPr lang="en-AU" sz="8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565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Social Media Platforms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526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JavaScript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516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Revit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470</a:t>
                      </a:r>
                    </a:p>
                  </a:txBody>
                  <a:tcPr marL="9525" marR="9525" marT="9525" marB="0" anchor="b">
                    <a:lnL>
                      <a:noFill/>
                    </a:lnL>
                    <a:lnR>
                      <a:noFill/>
                    </a:lnR>
                    <a:lnT>
                      <a:noFill/>
                    </a:lnT>
                    <a:lnB>
                      <a:noFill/>
                    </a:lnB>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717933686"/>
              </p:ext>
            </p:extLst>
          </p:nvPr>
        </p:nvGraphicFramePr>
        <p:xfrm>
          <a:off x="3491400" y="1527810"/>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Microsoft Excel</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2,346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Microsoft Office</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2,128</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Photoshop</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2,062</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Facebook</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1,726</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Microsoft </a:t>
                      </a:r>
                      <a:r>
                        <a:rPr lang="en-AU" sz="800" b="0" i="0" u="none" strike="noStrike" dirty="0" err="1">
                          <a:solidFill>
                            <a:schemeClr val="tx1"/>
                          </a:solidFill>
                          <a:effectLst/>
                          <a:latin typeface="Calibri"/>
                        </a:rPr>
                        <a:t>Powerpoint</a:t>
                      </a:r>
                      <a:endParaRPr lang="en-AU" sz="8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1,320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Adobe Indesign</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1,309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JavaScript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1,217</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Acrobat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1,180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Social Media Platforms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1,094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tx1"/>
                          </a:solidFill>
                          <a:effectLst/>
                          <a:latin typeface="Calibri"/>
                        </a:rPr>
                        <a:t>Google Analytics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987</a:t>
                      </a:r>
                    </a:p>
                  </a:txBody>
                  <a:tcPr marL="9525" marR="9525" marT="9525" marB="0" anchor="b">
                    <a:lnL>
                      <a:noFill/>
                    </a:lnL>
                    <a:lnR>
                      <a:noFill/>
                    </a:lnR>
                    <a:lnT>
                      <a:noFill/>
                    </a:lnT>
                    <a:lnB>
                      <a:noFill/>
                    </a:lnB>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4129133389"/>
              </p:ext>
            </p:extLst>
          </p:nvPr>
        </p:nvGraphicFramePr>
        <p:xfrm>
          <a:off x="6387000" y="1527810"/>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tx1"/>
                          </a:solidFill>
                          <a:effectLst/>
                          <a:latin typeface="+mn-lt"/>
                        </a:rPr>
                        <a:t>Top 10</a:t>
                      </a:r>
                      <a:r>
                        <a:rPr lang="en-AU" sz="800" b="1" i="0" u="none" strike="noStrike" baseline="0" dirty="0" smtClean="0">
                          <a:solidFill>
                            <a:schemeClr val="tx1"/>
                          </a:solidFill>
                          <a:effectLst/>
                          <a:latin typeface="+mn-lt"/>
                        </a:rPr>
                        <a:t> - 2016</a:t>
                      </a:r>
                      <a:endParaRPr lang="en-AU" sz="800" b="1" i="0" u="none" strike="noStrike" dirty="0">
                        <a:solidFill>
                          <a:schemeClr val="tx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Skill</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Microsoft Office</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tx1"/>
                          </a:solidFill>
                          <a:effectLst/>
                          <a:latin typeface="Calibri"/>
                        </a:rPr>
                        <a:t>336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tx1"/>
                          </a:solidFill>
                          <a:effectLst/>
                          <a:latin typeface="Calibri"/>
                        </a:rPr>
                        <a:t>Microsoft Excel</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273</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Computer Aided </a:t>
                      </a:r>
                      <a:r>
                        <a:rPr lang="en-AU" sz="800" b="0" i="0" u="none" strike="noStrike" dirty="0" err="1">
                          <a:solidFill>
                            <a:schemeClr val="tx1"/>
                          </a:solidFill>
                          <a:effectLst/>
                          <a:latin typeface="Calibri"/>
                        </a:rPr>
                        <a:t>Draughting</a:t>
                      </a:r>
                      <a:r>
                        <a:rPr lang="en-AU" sz="800" b="0" i="0" u="none" strike="noStrike" dirty="0">
                          <a:solidFill>
                            <a:schemeClr val="tx1"/>
                          </a:solidFill>
                          <a:effectLst/>
                          <a:latin typeface="Calibri"/>
                        </a:rPr>
                        <a:t>/Design (CAD)</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227</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Facebook</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195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JavaScript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194</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Photoshop</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185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Acrobat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176</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SQL</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170</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Social Media Platforms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163</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tx1"/>
                          </a:solidFill>
                          <a:effectLst/>
                          <a:latin typeface="Calibri"/>
                        </a:rPr>
                        <a:t>Adobe </a:t>
                      </a:r>
                      <a:r>
                        <a:rPr lang="en-AU" sz="800" b="0" i="0" u="none" strike="noStrike" dirty="0" err="1">
                          <a:solidFill>
                            <a:schemeClr val="tx1"/>
                          </a:solidFill>
                          <a:effectLst/>
                          <a:latin typeface="Calibri"/>
                        </a:rPr>
                        <a:t>Indesign</a:t>
                      </a:r>
                      <a:endParaRPr lang="en-AU" sz="8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tx1"/>
                          </a:solidFill>
                          <a:effectLst/>
                          <a:latin typeface="Calibri"/>
                        </a:rPr>
                        <a:t>156</a:t>
                      </a:r>
                    </a:p>
                  </a:txBody>
                  <a:tcPr marL="9525" marR="9525" marT="9525" marB="0" anchor="b">
                    <a:lnL>
                      <a:noFill/>
                    </a:lnL>
                    <a:lnR>
                      <a:noFill/>
                    </a:lnR>
                    <a:lnT>
                      <a:noFill/>
                    </a:lnT>
                    <a:lnB>
                      <a:noFill/>
                    </a:lnB>
                  </a:tcPr>
                </a:tc>
              </a:tr>
            </a:tbl>
          </a:graphicData>
        </a:graphic>
      </p:graphicFrame>
      <p:sp>
        <p:nvSpPr>
          <p:cNvPr id="31" name="TextBox 30"/>
          <p:cNvSpPr txBox="1"/>
          <p:nvPr/>
        </p:nvSpPr>
        <p:spPr>
          <a:xfrm>
            <a:off x="7239000" y="5143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spTree>
    <p:extLst>
      <p:ext uri="{BB962C8B-B14F-4D97-AF65-F5344CB8AC3E}">
        <p14:creationId xmlns:p14="http://schemas.microsoft.com/office/powerpoint/2010/main" val="2901504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bg1"/>
                </a:solidFill>
              </a:rPr>
              <a:t>1.1. </a:t>
            </a:r>
            <a:r>
              <a:rPr lang="en-AU" sz="2400" i="1" dirty="0" err="1" smtClean="0">
                <a:solidFill>
                  <a:schemeClr val="bg1"/>
                </a:solidFill>
              </a:rPr>
              <a:t>RMIT</a:t>
            </a:r>
            <a:r>
              <a:rPr lang="en-AU" sz="2400" i="1" dirty="0" smtClean="0">
                <a:solidFill>
                  <a:schemeClr val="bg1"/>
                </a:solidFill>
              </a:rPr>
              <a:t> graduates vs. </a:t>
            </a:r>
            <a:r>
              <a:rPr lang="en-AU" sz="2400" i="1" dirty="0" err="1" smtClean="0">
                <a:solidFill>
                  <a:schemeClr val="bg1"/>
                </a:solidFill>
              </a:rPr>
              <a:t>RMIT</a:t>
            </a:r>
            <a:r>
              <a:rPr lang="en-AU" sz="2400" i="1" dirty="0" smtClean="0">
                <a:solidFill>
                  <a:schemeClr val="bg1"/>
                </a:solidFill>
              </a:rPr>
              <a:t> survey respondents</a:t>
            </a:r>
            <a:br>
              <a:rPr lang="en-AU" sz="2400" i="1" dirty="0" smtClean="0">
                <a:solidFill>
                  <a:schemeClr val="bg1"/>
                </a:solidFill>
              </a:rPr>
            </a:br>
            <a:r>
              <a:rPr lang="en-AU" sz="2000" i="1" dirty="0" smtClean="0">
                <a:solidFill>
                  <a:srgbClr val="00A9DC"/>
                </a:solidFill>
              </a:rPr>
              <a:t>Advertising</a:t>
            </a:r>
            <a:endParaRPr lang="en-AU" sz="2000" i="1" dirty="0">
              <a:solidFill>
                <a:srgbClr val="00A9DC"/>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3" y="1200150"/>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077" y="1200150"/>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8018" y="1200150"/>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28600" y="4119086"/>
            <a:ext cx="8686800" cy="615553"/>
          </a:xfrm>
          <a:prstGeom prst="rect">
            <a:avLst/>
          </a:prstGeom>
          <a:noFill/>
        </p:spPr>
        <p:txBody>
          <a:bodyPr wrap="square" rtlCol="0">
            <a:spAutoFit/>
          </a:bodyPr>
          <a:lstStyle/>
          <a:p>
            <a:pPr marL="285750" indent="-285750">
              <a:buFont typeface="Arial" pitchFamily="34" charset="0"/>
              <a:buChar char="•"/>
            </a:pPr>
            <a:r>
              <a:rPr lang="en-AU" sz="1400" b="1" dirty="0">
                <a:solidFill>
                  <a:schemeClr val="bg1"/>
                </a:solidFill>
              </a:rPr>
              <a:t>Number of </a:t>
            </a:r>
            <a:r>
              <a:rPr lang="en-AU" sz="1400" b="1" dirty="0" err="1">
                <a:solidFill>
                  <a:schemeClr val="bg1"/>
                </a:solidFill>
              </a:rPr>
              <a:t>RMIT</a:t>
            </a:r>
            <a:r>
              <a:rPr lang="en-AU" sz="1400" b="1" dirty="0">
                <a:solidFill>
                  <a:schemeClr val="bg1"/>
                </a:solidFill>
              </a:rPr>
              <a:t> </a:t>
            </a:r>
            <a:r>
              <a:rPr lang="en-AU" sz="1400" b="1" dirty="0" smtClean="0">
                <a:solidFill>
                  <a:schemeClr val="bg1"/>
                </a:solidFill>
              </a:rPr>
              <a:t>advertising graduates down 1/3 since 2014, response rate consistently low</a:t>
            </a:r>
            <a:endParaRPr lang="en-AU" sz="1400" b="1" dirty="0">
              <a:solidFill>
                <a:schemeClr val="bg1"/>
              </a:solidFill>
            </a:endParaRPr>
          </a:p>
          <a:p>
            <a:pPr marL="285750" indent="-285750">
              <a:buFont typeface="Arial" pitchFamily="34" charset="0"/>
              <a:buChar char="•"/>
            </a:pPr>
            <a:r>
              <a:rPr lang="en-AU" sz="1000" dirty="0">
                <a:solidFill>
                  <a:schemeClr val="bg1"/>
                </a:solidFill>
              </a:rPr>
              <a:t>New survey instrument (</a:t>
            </a:r>
            <a:r>
              <a:rPr lang="en-AU" sz="1000" dirty="0" err="1">
                <a:solidFill>
                  <a:schemeClr val="bg1"/>
                </a:solidFill>
              </a:rPr>
              <a:t>GOS</a:t>
            </a:r>
            <a:r>
              <a:rPr lang="en-AU" sz="1000" dirty="0">
                <a:solidFill>
                  <a:schemeClr val="bg1"/>
                </a:solidFill>
              </a:rPr>
              <a:t>) implemented in 2015</a:t>
            </a:r>
          </a:p>
          <a:p>
            <a:pPr marL="285750" indent="-285750">
              <a:buFont typeface="Arial" pitchFamily="34" charset="0"/>
              <a:buChar char="•"/>
            </a:pPr>
            <a:r>
              <a:rPr lang="en-AU" sz="1000" dirty="0">
                <a:solidFill>
                  <a:schemeClr val="bg1"/>
                </a:solidFill>
              </a:rPr>
              <a:t>Note: survey responses may not be representative of actual graduate population</a:t>
            </a:r>
          </a:p>
        </p:txBody>
      </p:sp>
    </p:spTree>
    <p:extLst>
      <p:ext uri="{BB962C8B-B14F-4D97-AF65-F5344CB8AC3E}">
        <p14:creationId xmlns:p14="http://schemas.microsoft.com/office/powerpoint/2010/main" val="3841428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bg1"/>
                </a:solidFill>
              </a:rPr>
              <a:t>1.2. Are </a:t>
            </a:r>
            <a:r>
              <a:rPr lang="en-AU" sz="2400" i="1" dirty="0" err="1" smtClean="0">
                <a:solidFill>
                  <a:schemeClr val="bg1"/>
                </a:solidFill>
              </a:rPr>
              <a:t>RMIT</a:t>
            </a:r>
            <a:r>
              <a:rPr lang="en-AU" sz="2400" i="1" dirty="0" smtClean="0">
                <a:solidFill>
                  <a:schemeClr val="bg1"/>
                </a:solidFill>
              </a:rPr>
              <a:t> graduates working? And where?</a:t>
            </a:r>
            <a:br>
              <a:rPr lang="en-AU" sz="2400" i="1" dirty="0" smtClean="0">
                <a:solidFill>
                  <a:schemeClr val="bg1"/>
                </a:solidFill>
              </a:rPr>
            </a:br>
            <a:r>
              <a:rPr lang="en-AU" sz="2000" i="1" dirty="0" smtClean="0">
                <a:solidFill>
                  <a:srgbClr val="00A9DC"/>
                </a:solidFill>
              </a:rPr>
              <a:t>Advertising</a:t>
            </a:r>
            <a:endParaRPr lang="en-AU" sz="2000" i="1" dirty="0">
              <a:solidFill>
                <a:srgbClr val="00A9DC"/>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14" name="TextBox 13"/>
          <p:cNvSpPr txBox="1"/>
          <p:nvPr/>
        </p:nvSpPr>
        <p:spPr>
          <a:xfrm>
            <a:off x="228600" y="4119086"/>
            <a:ext cx="8686800" cy="615553"/>
          </a:xfrm>
          <a:prstGeom prst="rect">
            <a:avLst/>
          </a:prstGeom>
          <a:noFill/>
        </p:spPr>
        <p:txBody>
          <a:bodyPr wrap="square" rtlCol="0">
            <a:spAutoFit/>
          </a:bodyPr>
          <a:lstStyle/>
          <a:p>
            <a:pPr marL="285750" indent="-285750">
              <a:buFont typeface="Arial" pitchFamily="34" charset="0"/>
              <a:buChar char="•"/>
            </a:pPr>
            <a:r>
              <a:rPr lang="en-AU" sz="1400" b="1" dirty="0">
                <a:solidFill>
                  <a:schemeClr val="bg1"/>
                </a:solidFill>
              </a:rPr>
              <a:t>Of those that provided a location, </a:t>
            </a:r>
            <a:r>
              <a:rPr lang="en-AU" sz="1400" b="1" dirty="0" smtClean="0">
                <a:solidFill>
                  <a:schemeClr val="bg1"/>
                </a:solidFill>
              </a:rPr>
              <a:t>0.95%  </a:t>
            </a:r>
            <a:r>
              <a:rPr lang="en-AU" sz="1400" b="1" dirty="0">
                <a:solidFill>
                  <a:schemeClr val="bg1"/>
                </a:solidFill>
              </a:rPr>
              <a:t>(on average) not in VIC across the period</a:t>
            </a:r>
          </a:p>
          <a:p>
            <a:pPr marL="285750" indent="-285750">
              <a:buFont typeface="Arial" pitchFamily="34" charset="0"/>
              <a:buChar char="•"/>
            </a:pPr>
            <a:r>
              <a:rPr lang="en-AU" sz="1000" dirty="0">
                <a:solidFill>
                  <a:schemeClr val="bg1"/>
                </a:solidFill>
              </a:rPr>
              <a:t>Proportion of full-time employment grew </a:t>
            </a:r>
            <a:r>
              <a:rPr lang="en-AU" sz="1000" dirty="0" smtClean="0">
                <a:solidFill>
                  <a:schemeClr val="bg1"/>
                </a:solidFill>
              </a:rPr>
              <a:t>dramatically </a:t>
            </a:r>
            <a:r>
              <a:rPr lang="en-AU" sz="1000" dirty="0">
                <a:solidFill>
                  <a:schemeClr val="bg1"/>
                </a:solidFill>
              </a:rPr>
              <a:t>in 2016 – skewed by small sample </a:t>
            </a:r>
            <a:r>
              <a:rPr lang="en-AU" sz="1000" dirty="0" smtClean="0">
                <a:solidFill>
                  <a:schemeClr val="bg1"/>
                </a:solidFill>
              </a:rPr>
              <a:t>size</a:t>
            </a:r>
          </a:p>
          <a:p>
            <a:pPr marL="285750" indent="-285750">
              <a:buFont typeface="Arial" pitchFamily="34" charset="0"/>
              <a:buChar char="•"/>
            </a:pPr>
            <a:r>
              <a:rPr lang="en-AU" sz="1000" dirty="0">
                <a:solidFill>
                  <a:schemeClr val="bg1"/>
                </a:solidFill>
              </a:rPr>
              <a:t>New survey instrument (</a:t>
            </a:r>
            <a:r>
              <a:rPr lang="en-AU" sz="1000" dirty="0" err="1">
                <a:solidFill>
                  <a:schemeClr val="bg1"/>
                </a:solidFill>
              </a:rPr>
              <a:t>GOS</a:t>
            </a:r>
            <a:r>
              <a:rPr lang="en-AU" sz="1000" dirty="0">
                <a:solidFill>
                  <a:schemeClr val="bg1"/>
                </a:solidFill>
              </a:rPr>
              <a:t>) implemented in 2015 – high levels of unknown, missing </a:t>
            </a:r>
            <a:r>
              <a:rPr lang="en-AU" sz="1000" dirty="0" smtClean="0">
                <a:solidFill>
                  <a:schemeClr val="bg1"/>
                </a:solidFill>
              </a:rPr>
              <a:t>data</a:t>
            </a:r>
            <a:endParaRPr lang="en-AU" sz="1000" dirty="0">
              <a:solidFill>
                <a:schemeClr val="bg1"/>
              </a:solidFill>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840" y="1148833"/>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057" y="1148833"/>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133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803" y="1"/>
            <a:ext cx="7467600" cy="857250"/>
          </a:xfrm>
        </p:spPr>
        <p:txBody>
          <a:bodyPr>
            <a:normAutofit/>
          </a:bodyPr>
          <a:lstStyle/>
          <a:p>
            <a:pPr algn="l"/>
            <a:r>
              <a:rPr lang="en-AU" dirty="0" smtClean="0">
                <a:solidFill>
                  <a:schemeClr val="tx1"/>
                </a:solidFill>
                <a:latin typeface="Museo Sans 700"/>
                <a:cs typeface="Museo Sans 700"/>
              </a:rPr>
              <a:t>Data</a:t>
            </a:r>
            <a:endParaRPr lang="en-AU" dirty="0">
              <a:solidFill>
                <a:schemeClr val="tx1"/>
              </a:solidFill>
              <a:latin typeface="Museo Sans 700"/>
              <a:cs typeface="Museo Sans 700"/>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4" name="TextBox 3"/>
          <p:cNvSpPr txBox="1"/>
          <p:nvPr/>
        </p:nvSpPr>
        <p:spPr>
          <a:xfrm>
            <a:off x="685800" y="796588"/>
            <a:ext cx="8013148" cy="4093428"/>
          </a:xfrm>
          <a:prstGeom prst="rect">
            <a:avLst/>
          </a:prstGeom>
          <a:noFill/>
        </p:spPr>
        <p:txBody>
          <a:bodyPr wrap="square" rtlCol="0">
            <a:spAutoFit/>
          </a:bodyPr>
          <a:lstStyle/>
          <a:p>
            <a:r>
              <a:rPr lang="en-AU" sz="1200" b="1" dirty="0" smtClean="0"/>
              <a:t>1. </a:t>
            </a:r>
            <a:r>
              <a:rPr lang="en-AU" sz="1200" b="1" dirty="0" err="1" smtClean="0"/>
              <a:t>RMIT</a:t>
            </a:r>
            <a:r>
              <a:rPr lang="en-AU" sz="1200" b="1" dirty="0" smtClean="0"/>
              <a:t> graduate employment outcomes / demographics:</a:t>
            </a:r>
          </a:p>
          <a:p>
            <a:pPr marL="628650" lvl="1" indent="-171450">
              <a:buFont typeface="Arial" pitchFamily="34" charset="0"/>
              <a:buChar char="•"/>
            </a:pPr>
            <a:r>
              <a:rPr lang="en-AU" sz="1000" i="1" dirty="0" smtClean="0"/>
              <a:t>Obtained via responses to the following national graduate surveys (typically polled biannually, 4 months after graduation):</a:t>
            </a:r>
          </a:p>
          <a:p>
            <a:pPr marL="1085850" lvl="2" indent="-171450">
              <a:buFont typeface="Arial" pitchFamily="34" charset="0"/>
              <a:buChar char="•"/>
            </a:pPr>
            <a:r>
              <a:rPr lang="en-AU" sz="1000" i="1" dirty="0"/>
              <a:t>2015 - Australian Graduate Survey (AGS) &amp; Graduate Outcome Survey (</a:t>
            </a:r>
            <a:r>
              <a:rPr lang="en-AU" sz="1000" i="1" dirty="0" err="1" smtClean="0"/>
              <a:t>GOS</a:t>
            </a:r>
            <a:r>
              <a:rPr lang="en-AU" sz="1000" i="1" dirty="0" smtClean="0"/>
              <a:t>) </a:t>
            </a:r>
          </a:p>
          <a:p>
            <a:pPr marL="1085850" lvl="2" indent="-171450">
              <a:buFont typeface="Arial" pitchFamily="34" charset="0"/>
              <a:buChar char="•"/>
            </a:pPr>
            <a:r>
              <a:rPr lang="en-AU" sz="1000" i="1" dirty="0" smtClean="0"/>
              <a:t>2016 - </a:t>
            </a:r>
            <a:r>
              <a:rPr lang="en-AU" sz="1000" i="1" dirty="0" err="1" smtClean="0"/>
              <a:t>GOS</a:t>
            </a:r>
            <a:endParaRPr lang="en-AU" sz="1000" i="1" dirty="0" smtClean="0"/>
          </a:p>
          <a:p>
            <a:pPr marL="628650" lvl="1" indent="-171450">
              <a:buFont typeface="Arial" pitchFamily="34" charset="0"/>
              <a:buChar char="•"/>
            </a:pPr>
            <a:r>
              <a:rPr lang="en-AU" sz="1000" i="1" dirty="0" smtClean="0"/>
              <a:t>ABS data used where required to describe </a:t>
            </a:r>
            <a:r>
              <a:rPr lang="en-AU" sz="1000" i="1" dirty="0" err="1" smtClean="0"/>
              <a:t>ANZSIC</a:t>
            </a:r>
            <a:r>
              <a:rPr lang="en-AU" sz="1000" i="1" dirty="0" smtClean="0"/>
              <a:t> (industry) / </a:t>
            </a:r>
            <a:r>
              <a:rPr lang="en-AU" sz="1000" i="1" dirty="0" err="1" smtClean="0"/>
              <a:t>ANZSOC</a:t>
            </a:r>
            <a:r>
              <a:rPr lang="en-AU" sz="1000" i="1" dirty="0" smtClean="0"/>
              <a:t> (occupation) codes from survey responses</a:t>
            </a:r>
          </a:p>
          <a:p>
            <a:r>
              <a:rPr lang="en-AU" sz="1000" b="1" i="1" dirty="0" smtClean="0"/>
              <a:t>Please note: </a:t>
            </a:r>
            <a:r>
              <a:rPr lang="en-AU" sz="1100" b="1" i="1" dirty="0" smtClean="0"/>
              <a:t/>
            </a:r>
            <a:br>
              <a:rPr lang="en-AU" sz="1100" b="1" i="1" dirty="0" smtClean="0"/>
            </a:br>
            <a:r>
              <a:rPr lang="en-AU" sz="1000" b="1" i="1" dirty="0" smtClean="0"/>
              <a:t>* </a:t>
            </a:r>
            <a:r>
              <a:rPr lang="en-AU" sz="1000" i="1" dirty="0" smtClean="0"/>
              <a:t>The graduate survey </a:t>
            </a:r>
            <a:r>
              <a:rPr lang="en-AU" sz="1000" i="1" dirty="0"/>
              <a:t>instrument transitioned </a:t>
            </a:r>
            <a:r>
              <a:rPr lang="en-AU" sz="1000" i="1" dirty="0" smtClean="0"/>
              <a:t>from </a:t>
            </a:r>
            <a:r>
              <a:rPr lang="en-AU" sz="1000" i="1" dirty="0"/>
              <a:t>the AGS to the </a:t>
            </a:r>
            <a:r>
              <a:rPr lang="en-AU" sz="1000" i="1" dirty="0" err="1" smtClean="0"/>
              <a:t>GOS</a:t>
            </a:r>
            <a:r>
              <a:rPr lang="en-AU" sz="1000" i="1" dirty="0" smtClean="0"/>
              <a:t> in mid 2015. </a:t>
            </a:r>
            <a:r>
              <a:rPr lang="en-AU" sz="1000" i="1" dirty="0"/>
              <a:t>Graduate surveys will now be facilitated </a:t>
            </a:r>
            <a:r>
              <a:rPr lang="en-AU" sz="1000" i="1" dirty="0" smtClean="0"/>
              <a:t>via the </a:t>
            </a:r>
            <a:r>
              <a:rPr lang="en-AU" sz="1000" i="1" dirty="0" err="1"/>
              <a:t>GOS</a:t>
            </a:r>
            <a:r>
              <a:rPr lang="en-AU" sz="1000" i="1" dirty="0"/>
              <a:t>. </a:t>
            </a:r>
            <a:endParaRPr lang="en-AU" sz="1000" i="1" dirty="0" smtClean="0"/>
          </a:p>
          <a:p>
            <a:r>
              <a:rPr lang="en-AU" sz="1000" i="1" dirty="0" smtClean="0"/>
              <a:t>A </a:t>
            </a:r>
            <a:r>
              <a:rPr lang="en-AU" sz="1000" i="1" dirty="0"/>
              <a:t>result of this transition there were a number of methodology changes which impacted </a:t>
            </a:r>
            <a:r>
              <a:rPr lang="en-AU" sz="1000" i="1" dirty="0" smtClean="0"/>
              <a:t>the </a:t>
            </a:r>
            <a:r>
              <a:rPr lang="en-AU" sz="1000" i="1" dirty="0"/>
              <a:t>comparability of graduate data</a:t>
            </a:r>
            <a:r>
              <a:rPr lang="en-AU" sz="1000" i="1" dirty="0" smtClean="0"/>
              <a:t>. </a:t>
            </a:r>
          </a:p>
          <a:p>
            <a:r>
              <a:rPr lang="en-AU" sz="1000" i="1" dirty="0" smtClean="0"/>
              <a:t>Assumptions have been made in this preparation of this presentation.</a:t>
            </a:r>
            <a:endParaRPr lang="en-AU" sz="1000" b="1" i="1" dirty="0"/>
          </a:p>
          <a:p>
            <a:endParaRPr lang="en-AU" sz="1000" i="1" dirty="0" smtClean="0"/>
          </a:p>
          <a:p>
            <a:r>
              <a:rPr lang="en-AU" sz="1000" i="1" dirty="0" smtClean="0"/>
              <a:t>** To isolate employment outcomes / demographics by national field of education (</a:t>
            </a:r>
            <a:r>
              <a:rPr lang="en-AU" sz="1000" i="1" dirty="0" err="1" smtClean="0"/>
              <a:t>NFOE</a:t>
            </a:r>
            <a:r>
              <a:rPr lang="en-AU" sz="1000" i="1" dirty="0" smtClean="0"/>
              <a:t>) (engineering </a:t>
            </a:r>
            <a:r>
              <a:rPr lang="en-AU" sz="1000" i="1" dirty="0" err="1" smtClean="0"/>
              <a:t>etc</a:t>
            </a:r>
            <a:r>
              <a:rPr lang="en-AU" sz="1000" i="1" dirty="0" smtClean="0"/>
              <a:t>), classifications were made based on </a:t>
            </a:r>
            <a:r>
              <a:rPr lang="en-AU" sz="1000" i="1" dirty="0" err="1" smtClean="0"/>
              <a:t>RMIT</a:t>
            </a:r>
            <a:r>
              <a:rPr lang="en-AU" sz="1000" i="1" dirty="0" smtClean="0"/>
              <a:t> program name, </a:t>
            </a:r>
            <a:r>
              <a:rPr lang="en-AU" sz="1000" i="1" dirty="0" err="1" smtClean="0"/>
              <a:t>RMIT</a:t>
            </a:r>
            <a:r>
              <a:rPr lang="en-AU" sz="1000" i="1" dirty="0" smtClean="0"/>
              <a:t> program descriptions and / or major area of study where applicable. </a:t>
            </a:r>
            <a:br>
              <a:rPr lang="en-AU" sz="1000" i="1" dirty="0" smtClean="0"/>
            </a:br>
            <a:r>
              <a:rPr lang="en-AU" sz="1000" i="1" dirty="0" smtClean="0"/>
              <a:t>As such, breakdowns provided by area will be indicative in nature and not a perfect subsection of the student population.</a:t>
            </a:r>
          </a:p>
          <a:p>
            <a:pPr marL="628650" lvl="1" indent="-171450">
              <a:buFont typeface="Arial" pitchFamily="34" charset="0"/>
              <a:buChar char="•"/>
            </a:pPr>
            <a:endParaRPr lang="en-AU" sz="1200" i="1" dirty="0" smtClean="0"/>
          </a:p>
          <a:p>
            <a:r>
              <a:rPr lang="en-AU" sz="1200" b="1" dirty="0"/>
              <a:t>2. </a:t>
            </a:r>
            <a:r>
              <a:rPr lang="en-AU" sz="1200" b="1" dirty="0" err="1" smtClean="0"/>
              <a:t>RMIT</a:t>
            </a:r>
            <a:r>
              <a:rPr lang="en-AU" sz="1200" b="1" dirty="0" smtClean="0"/>
              <a:t> actual graduate numbers:</a:t>
            </a:r>
          </a:p>
          <a:p>
            <a:pPr marL="628650" lvl="1" indent="-171450">
              <a:buFont typeface="Arial" pitchFamily="34" charset="0"/>
              <a:buChar char="•"/>
            </a:pPr>
            <a:r>
              <a:rPr lang="en-AU" sz="1000" i="1" dirty="0" err="1" smtClean="0"/>
              <a:t>SSG</a:t>
            </a:r>
            <a:r>
              <a:rPr lang="en-AU" sz="1000" i="1" dirty="0" smtClean="0"/>
              <a:t> Business Systems Support Team (Student Administration Management System (</a:t>
            </a:r>
            <a:r>
              <a:rPr lang="en-AU" sz="1000" i="1" dirty="0" err="1" smtClean="0"/>
              <a:t>SAMS</a:t>
            </a:r>
            <a:r>
              <a:rPr lang="en-AU" sz="1000" i="1" dirty="0" smtClean="0"/>
              <a:t>))</a:t>
            </a:r>
            <a:endParaRPr lang="en-AU" sz="1000" i="1" dirty="0"/>
          </a:p>
          <a:p>
            <a:pPr lvl="1"/>
            <a:endParaRPr lang="en-AU" sz="1200" i="1" dirty="0"/>
          </a:p>
          <a:p>
            <a:r>
              <a:rPr lang="en-AU" sz="1200" b="1" dirty="0"/>
              <a:t>3</a:t>
            </a:r>
            <a:r>
              <a:rPr lang="en-AU" sz="1200" b="1" dirty="0" smtClean="0"/>
              <a:t>. Labour market indicators / comparisons:</a:t>
            </a:r>
          </a:p>
          <a:p>
            <a:pPr marL="628650" lvl="1" indent="-171450">
              <a:buFont typeface="Arial" pitchFamily="34" charset="0"/>
              <a:buChar char="•"/>
            </a:pPr>
            <a:r>
              <a:rPr lang="en-AU" sz="1000" i="1" dirty="0"/>
              <a:t>Labour Insights™ tool from Burning </a:t>
            </a:r>
            <a:r>
              <a:rPr lang="en-AU" sz="1000" i="1" dirty="0" smtClean="0"/>
              <a:t>Glass</a:t>
            </a:r>
            <a:endParaRPr lang="en-AU" sz="1000" i="1" dirty="0"/>
          </a:p>
          <a:p>
            <a:r>
              <a:rPr lang="en-AU" sz="1000" b="1" i="1" dirty="0"/>
              <a:t>Please note</a:t>
            </a:r>
            <a:r>
              <a:rPr lang="en-AU" sz="1000" b="1" i="1" dirty="0" smtClean="0"/>
              <a:t>:</a:t>
            </a:r>
            <a:r>
              <a:rPr lang="en-AU" sz="1100" b="1" i="1" dirty="0" smtClean="0"/>
              <a:t/>
            </a:r>
            <a:br>
              <a:rPr lang="en-AU" sz="1100" b="1" i="1" dirty="0" smtClean="0"/>
            </a:br>
            <a:r>
              <a:rPr lang="en-AU" sz="1000" b="1" i="1" dirty="0" smtClean="0"/>
              <a:t>*** </a:t>
            </a:r>
            <a:r>
              <a:rPr lang="en-AU" sz="1000" i="1" dirty="0" smtClean="0"/>
              <a:t>Labour </a:t>
            </a:r>
            <a:r>
              <a:rPr lang="en-AU" sz="1000" i="1" dirty="0"/>
              <a:t>Insights™ </a:t>
            </a:r>
            <a:r>
              <a:rPr lang="en-AU" sz="1000" i="1" dirty="0" smtClean="0"/>
              <a:t>is not a perfect classifier of job ads and so the breakdowns herein should be taken as an indicative analysis only. </a:t>
            </a:r>
          </a:p>
          <a:p>
            <a:r>
              <a:rPr lang="en-AU" sz="1000" i="1" dirty="0" smtClean="0"/>
              <a:t>To isolate journalism and advertising jobs, as the market is comparatively smaller, searches were run using combinations of key skills that an advertising or journalism degree would reasonably provide (e.g. show listings that ask for skills in journalism, digital journalism, print media etc.).</a:t>
            </a:r>
          </a:p>
        </p:txBody>
      </p:sp>
    </p:spTree>
    <p:extLst>
      <p:ext uri="{BB962C8B-B14F-4D97-AF65-F5344CB8AC3E}">
        <p14:creationId xmlns:p14="http://schemas.microsoft.com/office/powerpoint/2010/main" val="2853734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algn="l"/>
            <a:r>
              <a:rPr lang="en-AU" sz="2400" i="1" dirty="0">
                <a:solidFill>
                  <a:schemeClr val="bg1"/>
                </a:solidFill>
              </a:rPr>
              <a:t>1.3. What roles are </a:t>
            </a:r>
            <a:r>
              <a:rPr lang="en-AU" sz="2400" i="1" dirty="0" err="1">
                <a:solidFill>
                  <a:schemeClr val="bg1"/>
                </a:solidFill>
              </a:rPr>
              <a:t>RMIT</a:t>
            </a:r>
            <a:r>
              <a:rPr lang="en-AU" sz="2400" i="1" dirty="0">
                <a:solidFill>
                  <a:schemeClr val="bg1"/>
                </a:solidFill>
              </a:rPr>
              <a:t> graduates working in?</a:t>
            </a:r>
            <a:br>
              <a:rPr lang="en-AU" sz="2400" i="1" dirty="0">
                <a:solidFill>
                  <a:schemeClr val="bg1"/>
                </a:solidFill>
              </a:rPr>
            </a:br>
            <a:r>
              <a:rPr lang="en-AU" sz="2000" i="1" dirty="0" smtClean="0">
                <a:solidFill>
                  <a:srgbClr val="00A9DC"/>
                </a:solidFill>
              </a:rPr>
              <a:t>Advertising</a:t>
            </a:r>
            <a:endParaRPr lang="en-AU" sz="2000" i="1" dirty="0">
              <a:solidFill>
                <a:srgbClr val="00A9DC"/>
              </a:solidFill>
            </a:endParaRPr>
          </a:p>
        </p:txBody>
      </p:sp>
      <p:sp>
        <p:nvSpPr>
          <p:cNvPr id="7" name="Content Placeholder 2"/>
          <p:cNvSpPr txBox="1">
            <a:spLocks/>
          </p:cNvSpPr>
          <p:nvPr/>
        </p:nvSpPr>
        <p:spPr>
          <a:xfrm>
            <a:off x="0" y="2351094"/>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94397046"/>
              </p:ext>
            </p:extLst>
          </p:nvPr>
        </p:nvGraphicFramePr>
        <p:xfrm>
          <a:off x="993600" y="1504950"/>
          <a:ext cx="7236000" cy="2358814"/>
        </p:xfrm>
        <a:graphic>
          <a:graphicData uri="http://schemas.openxmlformats.org/drawingml/2006/table">
            <a:tbl>
              <a:tblPr/>
              <a:tblGrid>
                <a:gridCol w="1944000"/>
                <a:gridCol w="468000"/>
                <a:gridCol w="1944000"/>
                <a:gridCol w="468000"/>
                <a:gridCol w="1944000"/>
                <a:gridCol w="468000"/>
              </a:tblGrid>
              <a:tr h="180000">
                <a:tc gridSpan="6">
                  <a:txBody>
                    <a:bodyPr/>
                    <a:lstStyle/>
                    <a:p>
                      <a:pPr algn="ctr" fontAlgn="b"/>
                      <a:r>
                        <a:rPr lang="en-AU" sz="1200" b="1" i="0" u="none" strike="noStrike" dirty="0" smtClean="0">
                          <a:solidFill>
                            <a:schemeClr val="bg1"/>
                          </a:solidFill>
                          <a:effectLst/>
                          <a:latin typeface="Calibri"/>
                        </a:rPr>
                        <a:t>Top 10 </a:t>
                      </a:r>
                      <a:r>
                        <a:rPr lang="en-AU" sz="1200" b="1" i="0" u="none" strike="noStrike" baseline="0" dirty="0" smtClean="0">
                          <a:solidFill>
                            <a:schemeClr val="bg1"/>
                          </a:solidFill>
                          <a:effectLst/>
                          <a:latin typeface="Calibri"/>
                        </a:rPr>
                        <a:t>most common </a:t>
                      </a:r>
                      <a:r>
                        <a:rPr lang="en-AU" sz="1200" b="1" i="0" u="none" strike="noStrike" baseline="0" dirty="0" smtClean="0">
                          <a:solidFill>
                            <a:schemeClr val="bg1"/>
                          </a:solidFill>
                          <a:effectLst/>
                          <a:latin typeface="+mn-lt"/>
                        </a:rPr>
                        <a:t>jobs (from graduate survey responses)</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pPr algn="l"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r>
              <a:tr h="180000">
                <a:tc gridSpan="2">
                  <a:txBody>
                    <a:bodyPr/>
                    <a:lstStyle/>
                    <a:p>
                      <a:pPr algn="ctr" fontAlgn="b"/>
                      <a:r>
                        <a:rPr lang="en-AU" sz="1200" b="1" i="0" u="none" strike="noStrike" dirty="0" smtClean="0">
                          <a:solidFill>
                            <a:schemeClr val="bg1"/>
                          </a:solidFill>
                          <a:effectLst/>
                          <a:latin typeface="Calibri"/>
                        </a:rPr>
                        <a:t>2012</a:t>
                      </a:r>
                      <a:endParaRPr lang="en-AU" sz="12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gridSpan="2">
                  <a:txBody>
                    <a:bodyPr/>
                    <a:lstStyle/>
                    <a:p>
                      <a:pPr algn="ctr" fontAlgn="b"/>
                      <a:r>
                        <a:rPr lang="en-AU" sz="1200" b="1" i="0" u="none" strike="noStrike" dirty="0" smtClean="0">
                          <a:solidFill>
                            <a:schemeClr val="bg1"/>
                          </a:solidFill>
                          <a:effectLst/>
                          <a:latin typeface="Calibri"/>
                        </a:rPr>
                        <a:t>2014</a:t>
                      </a:r>
                      <a:endParaRPr lang="en-AU" sz="12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gridSpan="2">
                  <a:txBody>
                    <a:bodyPr/>
                    <a:lstStyle/>
                    <a:p>
                      <a:pPr algn="ctr" fontAlgn="b"/>
                      <a:r>
                        <a:rPr lang="en-AU" sz="1200" b="1" i="0" u="none" strike="noStrike" dirty="0" smtClean="0">
                          <a:solidFill>
                            <a:schemeClr val="bg1"/>
                          </a:solidFill>
                          <a:effectLst/>
                          <a:latin typeface="Calibri"/>
                        </a:rPr>
                        <a:t>2016</a:t>
                      </a:r>
                      <a:endParaRPr lang="en-AU" sz="12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r>
              <a:tr h="180000">
                <a:tc>
                  <a:txBody>
                    <a:bodyPr/>
                    <a:lstStyle/>
                    <a:p>
                      <a:pPr algn="l" fontAlgn="b"/>
                      <a:r>
                        <a:rPr lang="en-AU" sz="1000" b="1" i="0" u="none" strike="noStrike" dirty="0">
                          <a:solidFill>
                            <a:schemeClr val="bg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bg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1000" b="1" i="0" u="none" strike="noStrike" dirty="0">
                          <a:solidFill>
                            <a:schemeClr val="bg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bg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1000" b="1" i="0" u="none" strike="noStrike" dirty="0">
                          <a:solidFill>
                            <a:schemeClr val="bg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bg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r>
              <a:tr h="180000">
                <a:tc>
                  <a:txBody>
                    <a:bodyPr/>
                    <a:lstStyle/>
                    <a:p>
                      <a:pPr algn="l" fontAlgn="b"/>
                      <a:r>
                        <a:rPr lang="en-AU" sz="1100" b="0" i="0" u="none" strike="noStrike" dirty="0">
                          <a:solidFill>
                            <a:schemeClr val="bg1"/>
                          </a:solidFill>
                          <a:effectLst/>
                          <a:latin typeface="Calibri"/>
                        </a:rPr>
                        <a:t>account executive</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100" b="0" i="0" u="none" strike="noStrike">
                          <a:solidFill>
                            <a:schemeClr val="bg1"/>
                          </a:solidFill>
                          <a:effectLst/>
                          <a:latin typeface="Calibri"/>
                        </a:rPr>
                        <a:t>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b"/>
                      <a:r>
                        <a:rPr lang="en-AU" sz="1000" b="0" i="0" u="none" strike="noStrike">
                          <a:solidFill>
                            <a:schemeClr val="bg1"/>
                          </a:solidFill>
                          <a:effectLst/>
                          <a:latin typeface="Calibri"/>
                        </a:rPr>
                        <a:t>account coordinator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000" b="0" i="0" u="none" strike="noStrike">
                          <a:solidFill>
                            <a:schemeClr val="bg1"/>
                          </a:solidFill>
                          <a:effectLst/>
                          <a:latin typeface="Calibri"/>
                        </a:rPr>
                        <a:t>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b"/>
                      <a:r>
                        <a:rPr lang="en-AU" sz="1100" b="0" i="0" u="none" strike="noStrike" dirty="0">
                          <a:solidFill>
                            <a:schemeClr val="bg1"/>
                          </a:solidFill>
                          <a:effectLst/>
                          <a:latin typeface="Calibri"/>
                        </a:rPr>
                        <a:t>advertising specialist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100" b="0" i="0" u="none" strike="noStrike" dirty="0">
                          <a:solidFill>
                            <a:schemeClr val="bg1"/>
                          </a:solidFill>
                          <a:effectLst/>
                          <a:latin typeface="Calibri"/>
                        </a:rPr>
                        <a:t>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80000">
                <a:tc>
                  <a:txBody>
                    <a:bodyPr/>
                    <a:lstStyle/>
                    <a:p>
                      <a:pPr algn="l" fontAlgn="b"/>
                      <a:r>
                        <a:rPr lang="en-AU" sz="1100" b="0" i="0" u="none" strike="noStrike">
                          <a:solidFill>
                            <a:schemeClr val="bg1"/>
                          </a:solidFill>
                          <a:effectLst/>
                          <a:latin typeface="Calibri"/>
                        </a:rPr>
                        <a:t>advertising campaign executive</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account manager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l" fontAlgn="b"/>
                      <a:r>
                        <a:rPr lang="en-AU" sz="1100" b="0" i="0" u="none" strike="noStrike" dirty="0">
                          <a:solidFill>
                            <a:schemeClr val="bg1"/>
                          </a:solidFill>
                          <a:effectLst/>
                          <a:latin typeface="Calibri"/>
                        </a:rPr>
                        <a:t>advertising manager</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bg1"/>
                          </a:solidFill>
                          <a:effectLst/>
                          <a:latin typeface="Calibri"/>
                        </a:rPr>
                        <a:t>2</a:t>
                      </a:r>
                    </a:p>
                  </a:txBody>
                  <a:tcPr marL="9525" marR="9525" marT="9525" marB="0" anchor="ctr">
                    <a:lnL>
                      <a:noFill/>
                    </a:lnL>
                    <a:lnR>
                      <a:noFill/>
                    </a:lnR>
                    <a:lnT>
                      <a:noFill/>
                    </a:lnT>
                    <a:lnB>
                      <a:noFill/>
                    </a:lnB>
                  </a:tcPr>
                </a:tc>
              </a:tr>
              <a:tr h="180000">
                <a:tc>
                  <a:txBody>
                    <a:bodyPr/>
                    <a:lstStyle/>
                    <a:p>
                      <a:pPr algn="l" fontAlgn="b"/>
                      <a:r>
                        <a:rPr lang="en-AU" sz="1100" b="0" i="0" u="none" strike="noStrike" dirty="0">
                          <a:solidFill>
                            <a:schemeClr val="bg1"/>
                          </a:solidFill>
                          <a:effectLst/>
                          <a:latin typeface="Calibri"/>
                        </a:rPr>
                        <a:t>business analyst</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copywriter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l" fontAlgn="b"/>
                      <a:r>
                        <a:rPr lang="en-AU" sz="1100" b="0" i="0" u="none" strike="noStrike">
                          <a:solidFill>
                            <a:schemeClr val="bg1"/>
                          </a:solidFill>
                          <a:effectLst/>
                          <a:latin typeface="Calibri"/>
                        </a:rPr>
                        <a:t>general clerk</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bg1"/>
                          </a:solidFill>
                          <a:effectLst/>
                          <a:latin typeface="Calibri"/>
                        </a:rPr>
                        <a:t>2</a:t>
                      </a:r>
                    </a:p>
                  </a:txBody>
                  <a:tcPr marL="9525" marR="9525" marT="9525" marB="0" anchor="ctr">
                    <a:lnL>
                      <a:noFill/>
                    </a:lnL>
                    <a:lnR>
                      <a:noFill/>
                    </a:lnR>
                    <a:lnT>
                      <a:noFill/>
                    </a:lnT>
                    <a:lnB>
                      <a:noFill/>
                    </a:lnB>
                  </a:tcPr>
                </a:tc>
              </a:tr>
              <a:tr h="180000">
                <a:tc>
                  <a:txBody>
                    <a:bodyPr/>
                    <a:lstStyle/>
                    <a:p>
                      <a:pPr algn="l" fontAlgn="b"/>
                      <a:r>
                        <a:rPr lang="en-AU" sz="1100" b="0" i="0" u="none" strike="noStrike">
                          <a:solidFill>
                            <a:schemeClr val="bg1"/>
                          </a:solidFill>
                          <a:effectLst/>
                          <a:latin typeface="Calibri"/>
                        </a:rPr>
                        <a:t>business coordinator</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account manager / digital producer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l" fontAlgn="b"/>
                      <a:r>
                        <a:rPr lang="en-AU" sz="1100" b="0" i="0" u="none" strike="noStrike">
                          <a:solidFill>
                            <a:schemeClr val="bg1"/>
                          </a:solidFill>
                          <a:effectLst/>
                          <a:latin typeface="Calibri"/>
                        </a:rPr>
                        <a:t>arts administrator or manager</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bg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dirty="0">
                          <a:solidFill>
                            <a:schemeClr val="bg1"/>
                          </a:solidFill>
                          <a:effectLst/>
                          <a:latin typeface="Calibri"/>
                        </a:rPr>
                        <a:t>consultant</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advertising executive</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l" fontAlgn="b"/>
                      <a:r>
                        <a:rPr lang="en-AU" sz="1100" b="0" i="0" u="none" strike="noStrike" dirty="0">
                          <a:solidFill>
                            <a:schemeClr val="bg1"/>
                          </a:solidFill>
                          <a:effectLst/>
                          <a:latin typeface="Calibri"/>
                        </a:rPr>
                        <a:t>barista</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bg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a:solidFill>
                            <a:schemeClr val="bg1"/>
                          </a:solidFill>
                          <a:effectLst/>
                          <a:latin typeface="Calibri"/>
                        </a:rPr>
                        <a:t>destination marketing associate</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assistant</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l" fontAlgn="b"/>
                      <a:r>
                        <a:rPr lang="en-AU" sz="1100" b="0" i="0" u="none" strike="noStrike" dirty="0">
                          <a:solidFill>
                            <a:schemeClr val="bg1"/>
                          </a:solidFill>
                          <a:effectLst/>
                          <a:latin typeface="Calibri"/>
                        </a:rPr>
                        <a:t>chef</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bg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a:solidFill>
                            <a:schemeClr val="bg1"/>
                          </a:solidFill>
                          <a:effectLst/>
                          <a:latin typeface="Calibri"/>
                        </a:rPr>
                        <a:t>forklift driver</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assistant business engineer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l" fontAlgn="b"/>
                      <a:r>
                        <a:rPr lang="en-AU" sz="1100" b="0" i="0" u="none" strike="noStrike">
                          <a:solidFill>
                            <a:schemeClr val="bg1"/>
                          </a:solidFill>
                          <a:effectLst/>
                          <a:latin typeface="Calibri"/>
                        </a:rPr>
                        <a:t>copywriter</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bg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dirty="0">
                          <a:solidFill>
                            <a:schemeClr val="bg1"/>
                          </a:solidFill>
                          <a:effectLst/>
                          <a:latin typeface="Calibri"/>
                        </a:rPr>
                        <a:t>marketing manager</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brand manager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l" fontAlgn="b"/>
                      <a:r>
                        <a:rPr lang="en-AU" sz="1100" b="0" i="0" u="none" strike="noStrike">
                          <a:solidFill>
                            <a:schemeClr val="bg1"/>
                          </a:solidFill>
                          <a:effectLst/>
                          <a:latin typeface="Calibri"/>
                        </a:rPr>
                        <a:t>marketing specialist</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bg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a:solidFill>
                            <a:schemeClr val="bg1"/>
                          </a:solidFill>
                          <a:effectLst/>
                          <a:latin typeface="Calibri"/>
                        </a:rPr>
                        <a:t>media executive</a:t>
                      </a:r>
                    </a:p>
                  </a:txBody>
                  <a:tcPr marL="9525" marR="9525" marT="9525" marB="0" anchor="ctr">
                    <a:lnL>
                      <a:noFill/>
                    </a:lnL>
                    <a:lnR>
                      <a:noFill/>
                    </a:lnR>
                    <a:lnT>
                      <a:noFill/>
                    </a:lnT>
                    <a:lnB>
                      <a:noFill/>
                    </a:lnB>
                  </a:tcPr>
                </a:tc>
                <a:tc>
                  <a:txBody>
                    <a:bodyPr/>
                    <a:lstStyle/>
                    <a:p>
                      <a:pPr algn="ctr" fontAlgn="b"/>
                      <a:r>
                        <a:rPr lang="en-AU" sz="11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campaign manager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l" fontAlgn="b"/>
                      <a:r>
                        <a:rPr lang="en-AU" sz="1100" b="0" i="0" u="none" strike="noStrike" dirty="0">
                          <a:solidFill>
                            <a:schemeClr val="bg1"/>
                          </a:solidFill>
                          <a:effectLst/>
                          <a:latin typeface="Calibri"/>
                        </a:rPr>
                        <a:t>public relations professional</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bg1"/>
                          </a:solidFill>
                          <a:effectLst/>
                          <a:latin typeface="Calibri"/>
                        </a:rPr>
                        <a:t>1</a:t>
                      </a:r>
                    </a:p>
                  </a:txBody>
                  <a:tcPr marL="9525" marR="9525" marT="9525" marB="0" anchor="ctr">
                    <a:lnL>
                      <a:noFill/>
                    </a:lnL>
                    <a:lnR>
                      <a:noFill/>
                    </a:lnR>
                    <a:lnT>
                      <a:noFill/>
                    </a:lnT>
                    <a:lnB>
                      <a:noFill/>
                    </a:lnB>
                  </a:tcPr>
                </a:tc>
              </a:tr>
              <a:tr h="180000">
                <a:tc>
                  <a:txBody>
                    <a:bodyPr/>
                    <a:lstStyle/>
                    <a:p>
                      <a:pPr algn="l" fontAlgn="b"/>
                      <a:r>
                        <a:rPr lang="en-AU" sz="1100" b="0" i="0" u="none" strike="noStrike">
                          <a:solidFill>
                            <a:schemeClr val="bg1"/>
                          </a:solidFill>
                          <a:effectLst/>
                          <a:latin typeface="Calibri"/>
                        </a:rPr>
                        <a:t>planner</a:t>
                      </a:r>
                    </a:p>
                  </a:txBody>
                  <a:tcPr marL="9525" marR="9525" marT="9525" marB="0" anchor="ctr">
                    <a:lnL>
                      <a:noFill/>
                    </a:lnL>
                    <a:lnR>
                      <a:noFill/>
                    </a:lnR>
                    <a:lnT>
                      <a:noFill/>
                    </a:lnT>
                    <a:lnB>
                      <a:noFill/>
                    </a:lnB>
                  </a:tcPr>
                </a:tc>
                <a:tc>
                  <a:txBody>
                    <a:bodyPr/>
                    <a:lstStyle/>
                    <a:p>
                      <a:pPr algn="ctr" fontAlgn="b"/>
                      <a:r>
                        <a:rPr lang="en-AU" sz="1100" b="0" i="0" u="none" strike="noStrike" dirty="0">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chief editor</a:t>
                      </a:r>
                    </a:p>
                  </a:txBody>
                  <a:tcPr marL="9525" marR="9525" marT="9525" marB="0" anchor="b">
                    <a:lnL>
                      <a:noFill/>
                    </a:lnL>
                    <a:lnR>
                      <a:noFill/>
                    </a:lnR>
                    <a:lnT>
                      <a:noFill/>
                    </a:lnT>
                    <a:lnB>
                      <a:noFill/>
                    </a:lnB>
                  </a:tcPr>
                </a:tc>
                <a:tc>
                  <a:txBody>
                    <a:bodyPr/>
                    <a:lstStyle/>
                    <a:p>
                      <a:pPr algn="ctr" fontAlgn="b"/>
                      <a:r>
                        <a:rPr lang="en-AU" sz="1000" b="0" i="0" u="none" strike="noStrike" dirty="0">
                          <a:solidFill>
                            <a:schemeClr val="bg1"/>
                          </a:solidFill>
                          <a:effectLst/>
                          <a:latin typeface="Calibri"/>
                        </a:rPr>
                        <a:t>1</a:t>
                      </a:r>
                    </a:p>
                  </a:txBody>
                  <a:tcPr marL="9525" marR="9525" marT="9525" marB="0" anchor="b">
                    <a:lnL>
                      <a:noFill/>
                    </a:lnL>
                    <a:lnR>
                      <a:noFill/>
                    </a:lnR>
                    <a:lnT>
                      <a:noFill/>
                    </a:lnT>
                    <a:lnB>
                      <a:noFill/>
                    </a:lnB>
                  </a:tcPr>
                </a:tc>
                <a:tc>
                  <a:txBody>
                    <a:bodyPr/>
                    <a:lstStyle/>
                    <a:p>
                      <a:pPr algn="l" fontAlgn="b"/>
                      <a:endParaRPr lang="en-AU" sz="11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r" fontAlgn="b"/>
                      <a:endParaRPr lang="en-AU" sz="1100" b="0" i="0" u="none" strike="noStrike" dirty="0">
                        <a:solidFill>
                          <a:srgbClr val="000000"/>
                        </a:solidFill>
                        <a:effectLst/>
                        <a:latin typeface="Calibri"/>
                      </a:endParaRP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1167213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600" y="296314"/>
            <a:ext cx="7467600" cy="857250"/>
          </a:xfrm>
        </p:spPr>
        <p:txBody>
          <a:bodyPr>
            <a:noAutofit/>
          </a:bodyPr>
          <a:lstStyle/>
          <a:p>
            <a:pPr algn="l"/>
            <a:r>
              <a:rPr lang="en-AU" sz="2400" i="1" dirty="0">
                <a:solidFill>
                  <a:schemeClr val="bg1"/>
                </a:solidFill>
              </a:rPr>
              <a:t>2.1. Supply vs. demand</a:t>
            </a:r>
            <a:br>
              <a:rPr lang="en-AU" sz="2400" i="1" dirty="0">
                <a:solidFill>
                  <a:schemeClr val="bg1"/>
                </a:solidFill>
              </a:rPr>
            </a:br>
            <a:r>
              <a:rPr lang="en-AU" sz="2000" i="1" dirty="0" smtClean="0">
                <a:solidFill>
                  <a:srgbClr val="00A9DC"/>
                </a:solidFill>
              </a:rPr>
              <a:t>Advertising</a:t>
            </a:r>
            <a:endParaRPr lang="en-AU" sz="2000" i="1" dirty="0">
              <a:solidFill>
                <a:srgbClr val="00A9DC"/>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19" name="TextBox 18"/>
          <p:cNvSpPr txBox="1"/>
          <p:nvPr/>
        </p:nvSpPr>
        <p:spPr>
          <a:xfrm>
            <a:off x="228600" y="4119086"/>
            <a:ext cx="8856000" cy="615553"/>
          </a:xfrm>
          <a:prstGeom prst="rect">
            <a:avLst/>
          </a:prstGeom>
          <a:noFill/>
        </p:spPr>
        <p:txBody>
          <a:bodyPr wrap="square" rtlCol="0">
            <a:spAutoFit/>
          </a:bodyPr>
          <a:lstStyle/>
          <a:p>
            <a:pPr marL="285750" indent="-285750">
              <a:buFont typeface="Arial" pitchFamily="34" charset="0"/>
              <a:buChar char="•"/>
            </a:pPr>
            <a:r>
              <a:rPr lang="en-AU" sz="1400" b="1" dirty="0">
                <a:solidFill>
                  <a:schemeClr val="bg1"/>
                </a:solidFill>
              </a:rPr>
              <a:t>Broad trend appears </a:t>
            </a:r>
            <a:r>
              <a:rPr lang="en-AU" sz="1400" b="1" i="1" dirty="0">
                <a:solidFill>
                  <a:schemeClr val="bg1"/>
                </a:solidFill>
              </a:rPr>
              <a:t>LESS </a:t>
            </a:r>
            <a:r>
              <a:rPr lang="en-AU" sz="1400" b="1" dirty="0" err="1">
                <a:solidFill>
                  <a:schemeClr val="bg1"/>
                </a:solidFill>
              </a:rPr>
              <a:t>RMIT</a:t>
            </a:r>
            <a:r>
              <a:rPr lang="en-AU" sz="1400" b="1" dirty="0">
                <a:solidFill>
                  <a:schemeClr val="bg1"/>
                </a:solidFill>
              </a:rPr>
              <a:t> advertising graduates competing for </a:t>
            </a:r>
            <a:r>
              <a:rPr lang="en-AU" sz="1400" b="1" i="1" dirty="0">
                <a:solidFill>
                  <a:schemeClr val="bg1"/>
                </a:solidFill>
              </a:rPr>
              <a:t>SAME </a:t>
            </a:r>
            <a:r>
              <a:rPr lang="en-AU" sz="1400" b="1" dirty="0" smtClean="0">
                <a:solidFill>
                  <a:schemeClr val="bg1"/>
                </a:solidFill>
              </a:rPr>
              <a:t>number of advertising </a:t>
            </a:r>
            <a:r>
              <a:rPr lang="en-AU" sz="1400" b="1" dirty="0">
                <a:solidFill>
                  <a:schemeClr val="bg1"/>
                </a:solidFill>
              </a:rPr>
              <a:t>jobs</a:t>
            </a:r>
          </a:p>
          <a:p>
            <a:pPr marL="285750" indent="-285750">
              <a:buFont typeface="Arial" pitchFamily="34" charset="0"/>
              <a:buChar char="•"/>
            </a:pPr>
            <a:r>
              <a:rPr lang="en-AU" sz="1000" dirty="0" smtClean="0">
                <a:solidFill>
                  <a:schemeClr val="bg1"/>
                </a:solidFill>
              </a:rPr>
              <a:t>Less </a:t>
            </a:r>
            <a:r>
              <a:rPr lang="en-AU" sz="1000" dirty="0" err="1">
                <a:solidFill>
                  <a:schemeClr val="bg1"/>
                </a:solidFill>
              </a:rPr>
              <a:t>RMIT</a:t>
            </a:r>
            <a:r>
              <a:rPr lang="en-AU" sz="1000" dirty="0">
                <a:solidFill>
                  <a:schemeClr val="bg1"/>
                </a:solidFill>
              </a:rPr>
              <a:t> advertising students graduating (predominately stay in VIC)</a:t>
            </a:r>
          </a:p>
          <a:p>
            <a:pPr marL="285750" indent="-285750">
              <a:buFont typeface="Arial" pitchFamily="34" charset="0"/>
              <a:buChar char="•"/>
            </a:pPr>
            <a:r>
              <a:rPr lang="en-AU" sz="1000" dirty="0" smtClean="0">
                <a:solidFill>
                  <a:schemeClr val="bg1"/>
                </a:solidFill>
              </a:rPr>
              <a:t>Burning </a:t>
            </a:r>
            <a:r>
              <a:rPr lang="en-AU" sz="1000" dirty="0">
                <a:solidFill>
                  <a:schemeClr val="bg1"/>
                </a:solidFill>
              </a:rPr>
              <a:t>glass total ads for </a:t>
            </a:r>
            <a:r>
              <a:rPr lang="en-AU" sz="1000" dirty="0" smtClean="0">
                <a:solidFill>
                  <a:schemeClr val="bg1"/>
                </a:solidFill>
              </a:rPr>
              <a:t>Melbourne (advertising job search) shows reasonably consistent market since 2015</a:t>
            </a:r>
            <a:endParaRPr lang="en-AU" sz="1000" dirty="0">
              <a:solidFill>
                <a:schemeClr val="bg1"/>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56" y="1152643"/>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839" y="1152643"/>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136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604779977"/>
              </p:ext>
            </p:extLst>
          </p:nvPr>
        </p:nvGraphicFramePr>
        <p:xfrm>
          <a:off x="739800" y="1552225"/>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Calibri"/>
                        </a:rPr>
                        <a:t>Top 10</a:t>
                      </a:r>
                      <a:r>
                        <a:rPr lang="en-AU" sz="800" b="1" i="0" u="none" strike="noStrike" baseline="0" dirty="0" smtClean="0">
                          <a:solidFill>
                            <a:schemeClr val="bg1"/>
                          </a:solidFill>
                          <a:effectLst/>
                          <a:latin typeface="Calibri"/>
                        </a:rPr>
                        <a:t> - 2015</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73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71</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Marketing Specialist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48</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Artistic Director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Officer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Campaign Or Communications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Administration Officer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Research</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Advertising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17</a:t>
                      </a:r>
                    </a:p>
                  </a:txBody>
                  <a:tcPr marL="9525" marR="9525" marT="9525" marB="0" anchor="b">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626831434"/>
              </p:ext>
            </p:extLst>
          </p:nvPr>
        </p:nvGraphicFramePr>
        <p:xfrm>
          <a:off x="739800" y="330673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Artistic Director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94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91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77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56</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Campaign Or Communications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Copywriter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Advertising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Communications Officer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Accounts Clerk</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16</a:t>
                      </a:r>
                    </a:p>
                  </a:txBody>
                  <a:tcPr marL="9525" marR="9525" marT="9525" marB="0" anchor="b">
                    <a:lnL>
                      <a:noFill/>
                    </a:lnL>
                    <a:lnR>
                      <a:noFill/>
                    </a:lnR>
                    <a:lnT>
                      <a:noFill/>
                    </a:lnT>
                    <a:lnB>
                      <a:noFill/>
                    </a:lnB>
                  </a:tcPr>
                </a:tc>
              </a:tr>
            </a:tbl>
          </a:graphicData>
        </a:graphic>
      </p:graphicFrame>
      <p:sp>
        <p:nvSpPr>
          <p:cNvPr id="19" name="TextBox 18"/>
          <p:cNvSpPr txBox="1"/>
          <p:nvPr/>
        </p:nvSpPr>
        <p:spPr>
          <a:xfrm>
            <a:off x="1093800" y="1148890"/>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425078951"/>
              </p:ext>
            </p:extLst>
          </p:nvPr>
        </p:nvGraphicFramePr>
        <p:xfrm>
          <a:off x="3581400" y="1552225"/>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- 2015</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273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Artistic Director</a:t>
                      </a:r>
                    </a:p>
                  </a:txBody>
                  <a:tcPr marL="9525" marR="9525" marT="9525" marB="0" anchor="b">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136</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101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100</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78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Digital Design</a:t>
                      </a:r>
                    </a:p>
                  </a:txBody>
                  <a:tcPr marL="9525" marR="9525" marT="9525" marB="0" anchor="b">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44</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Campaign Or Communications Manager</a:t>
                      </a:r>
                    </a:p>
                  </a:txBody>
                  <a:tcPr marL="9525" marR="9525" marT="9525" marB="0" anchor="b">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40</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Copywriter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Advertising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Finance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36</a:t>
                      </a:r>
                    </a:p>
                  </a:txBody>
                  <a:tcPr marL="9525" marR="9525" marT="9525" marB="0" anchor="b">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223609545"/>
              </p:ext>
            </p:extLst>
          </p:nvPr>
        </p:nvGraphicFramePr>
        <p:xfrm>
          <a:off x="3581400" y="330673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264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196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173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Artistic Director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133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117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Campaign Or Communications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81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Digital Design</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53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Advertising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Accounts Clerk</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Copywriter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44</a:t>
                      </a:r>
                    </a:p>
                  </a:txBody>
                  <a:tcPr marL="9525" marR="9525" marT="9525" marB="0" anchor="b">
                    <a:lnL>
                      <a:noFill/>
                    </a:lnL>
                    <a:lnR>
                      <a:noFill/>
                    </a:lnR>
                    <a:lnT>
                      <a:noFill/>
                    </a:lnT>
                    <a:lnB>
                      <a:noFill/>
                    </a:lnB>
                  </a:tcPr>
                </a:tc>
              </a:tr>
            </a:tbl>
          </a:graphicData>
        </a:graphic>
      </p:graphicFrame>
      <p:sp>
        <p:nvSpPr>
          <p:cNvPr id="24" name="TextBox 23"/>
          <p:cNvSpPr txBox="1"/>
          <p:nvPr/>
        </p:nvSpPr>
        <p:spPr>
          <a:xfrm>
            <a:off x="3935400" y="1148890"/>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1546939134"/>
              </p:ext>
            </p:extLst>
          </p:nvPr>
        </p:nvGraphicFramePr>
        <p:xfrm>
          <a:off x="6324600" y="1552225"/>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- 2015</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25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Administration Officer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Artistic Director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Officer</a:t>
                      </a:r>
                    </a:p>
                  </a:txBody>
                  <a:tcPr marL="9525" marR="9525" marT="9525" marB="0" anchor="b">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9</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Administrative Services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Accounts Clerk</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Administration Support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5</a:t>
                      </a:r>
                    </a:p>
                  </a:txBody>
                  <a:tcPr marL="9525" marR="9525" marT="9525" marB="0" anchor="b">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036709326"/>
              </p:ext>
            </p:extLst>
          </p:nvPr>
        </p:nvGraphicFramePr>
        <p:xfrm>
          <a:off x="6324600" y="330673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Administration Officer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30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Communications Officer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Administrative Services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Administration Support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Advertising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Campaign Or Communications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a:t>
                      </a:r>
                    </a:p>
                  </a:txBody>
                  <a:tcPr marL="9525" marR="9525" marT="9525" marB="0" anchor="b">
                    <a:lnL>
                      <a:noFill/>
                    </a:lnL>
                    <a:lnR>
                      <a:noFill/>
                    </a:lnR>
                    <a:lnT>
                      <a:noFill/>
                    </a:lnT>
                    <a:lnB>
                      <a:noFill/>
                    </a:lnB>
                  </a:tcPr>
                </a:tc>
              </a:tr>
            </a:tbl>
          </a:graphicData>
        </a:graphic>
      </p:graphicFrame>
      <p:sp>
        <p:nvSpPr>
          <p:cNvPr id="27" name="TextBox 26"/>
          <p:cNvSpPr txBox="1"/>
          <p:nvPr/>
        </p:nvSpPr>
        <p:spPr>
          <a:xfrm>
            <a:off x="6678600" y="1148890"/>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4" name="Straight Connector 3"/>
          <p:cNvCxnSpPr/>
          <p:nvPr/>
        </p:nvCxnSpPr>
        <p:spPr>
          <a:xfrm>
            <a:off x="3276600" y="114889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1123950"/>
            <a:ext cx="0" cy="378506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bg1"/>
                </a:solidFill>
                <a:latin typeface="+mj-lt"/>
                <a:ea typeface="+mj-ea"/>
                <a:cs typeface="+mj-cs"/>
              </a:rPr>
              <a:t>3.1. ‘Top ten job titles’ </a:t>
            </a:r>
            <a:r>
              <a:rPr lang="en-AU" sz="2400" i="1" kern="1200" dirty="0">
                <a:solidFill>
                  <a:schemeClr val="bg1"/>
                </a:solidFill>
                <a:latin typeface="+mj-lt"/>
                <a:ea typeface="+mj-ea"/>
                <a:cs typeface="+mj-cs"/>
              </a:rPr>
              <a:t>2015 vs. 2016</a:t>
            </a:r>
            <a:br>
              <a:rPr lang="en-AU" sz="2400" i="1" kern="1200" dirty="0">
                <a:solidFill>
                  <a:schemeClr val="bg1"/>
                </a:solidFill>
                <a:latin typeface="+mj-lt"/>
                <a:ea typeface="+mj-ea"/>
                <a:cs typeface="+mj-cs"/>
              </a:rPr>
            </a:br>
            <a:r>
              <a:rPr lang="en-AU" sz="2000" i="1" kern="1200" dirty="0" smtClean="0">
                <a:solidFill>
                  <a:srgbClr val="00A9DC"/>
                </a:solidFill>
                <a:latin typeface="+mj-lt"/>
                <a:ea typeface="+mj-ea"/>
                <a:cs typeface="+mj-cs"/>
              </a:rPr>
              <a:t>Burning Glass: Advertising search</a:t>
            </a:r>
            <a:endParaRPr lang="en-AU" sz="2000" i="1" kern="1200" dirty="0">
              <a:solidFill>
                <a:srgbClr val="00A9DC"/>
              </a:solidFill>
              <a:latin typeface="+mj-lt"/>
              <a:ea typeface="+mj-ea"/>
              <a:cs typeface="+mj-cs"/>
            </a:endParaRPr>
          </a:p>
        </p:txBody>
      </p:sp>
    </p:spTree>
    <p:extLst>
      <p:ext uri="{BB962C8B-B14F-4D97-AF65-F5344CB8AC3E}">
        <p14:creationId xmlns:p14="http://schemas.microsoft.com/office/powerpoint/2010/main" val="3474861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729045433"/>
              </p:ext>
            </p:extLst>
          </p:nvPr>
        </p:nvGraphicFramePr>
        <p:xfrm>
          <a:off x="943200" y="1552225"/>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bg1"/>
                          </a:solidFill>
                          <a:effectLst/>
                          <a:latin typeface="Calibri"/>
                        </a:rPr>
                        <a:t>Top 10</a:t>
                      </a:r>
                      <a:r>
                        <a:rPr lang="en-AU" sz="800" b="1" i="0" u="none" strike="noStrike" baseline="0" dirty="0" smtClean="0">
                          <a:solidFill>
                            <a:schemeClr val="bg1"/>
                          </a:solidFill>
                          <a:effectLst/>
                          <a:latin typeface="Calibri"/>
                        </a:rPr>
                        <a:t> - 2015</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128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91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82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72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62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Word</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57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44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Illustrator</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32</a:t>
                      </a:r>
                    </a:p>
                  </a:txBody>
                  <a:tcPr marL="9525" marR="9525" marT="9525" marB="0" anchor="b">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671051409"/>
              </p:ext>
            </p:extLst>
          </p:nvPr>
        </p:nvGraphicFramePr>
        <p:xfrm>
          <a:off x="943200" y="330673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191</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138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102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97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86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82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74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52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AdWords</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50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47</a:t>
                      </a:r>
                    </a:p>
                  </a:txBody>
                  <a:tcPr marL="9525" marR="9525" marT="9525" marB="0" anchor="b">
                    <a:lnL>
                      <a:noFill/>
                    </a:lnL>
                    <a:lnR>
                      <a:noFill/>
                    </a:lnR>
                    <a:lnT>
                      <a:noFill/>
                    </a:lnT>
                    <a:lnB>
                      <a:noFill/>
                    </a:lnB>
                  </a:tcPr>
                </a:tc>
              </a:tr>
            </a:tbl>
          </a:graphicData>
        </a:graphic>
      </p:graphicFrame>
      <p:sp>
        <p:nvSpPr>
          <p:cNvPr id="19" name="TextBox 18"/>
          <p:cNvSpPr txBox="1"/>
          <p:nvPr/>
        </p:nvSpPr>
        <p:spPr>
          <a:xfrm>
            <a:off x="1081200" y="1148890"/>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3435380341"/>
              </p:ext>
            </p:extLst>
          </p:nvPr>
        </p:nvGraphicFramePr>
        <p:xfrm>
          <a:off x="3724500" y="1552225"/>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- 2015</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324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noFill/>
                  </a:tcPr>
                </a:tc>
                <a:tc>
                  <a:txBody>
                    <a:bodyPr/>
                    <a:lstStyle/>
                    <a:p>
                      <a:pPr algn="r" fontAlgn="b"/>
                      <a:r>
                        <a:rPr lang="en-AU" sz="800" b="0" i="0" u="none" strike="noStrike">
                          <a:solidFill>
                            <a:schemeClr val="bg1"/>
                          </a:solidFill>
                          <a:effectLst/>
                          <a:latin typeface="Calibri"/>
                        </a:rPr>
                        <a:t>234</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216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noFill/>
                  </a:tcPr>
                </a:tc>
                <a:tc>
                  <a:txBody>
                    <a:bodyPr/>
                    <a:lstStyle/>
                    <a:p>
                      <a:pPr algn="r" fontAlgn="b"/>
                      <a:r>
                        <a:rPr lang="en-AU" sz="800" b="0" i="0" u="none" strike="noStrike">
                          <a:solidFill>
                            <a:schemeClr val="bg1"/>
                          </a:solidFill>
                          <a:effectLst/>
                          <a:latin typeface="Calibri"/>
                        </a:rPr>
                        <a:t>152</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133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noFill/>
                  </a:tcPr>
                </a:tc>
                <a:tc>
                  <a:txBody>
                    <a:bodyPr/>
                    <a:lstStyle/>
                    <a:p>
                      <a:pPr algn="r" fontAlgn="b"/>
                      <a:r>
                        <a:rPr lang="en-AU" sz="800" b="0" i="0" u="none" strike="noStrike">
                          <a:solidFill>
                            <a:schemeClr val="bg1"/>
                          </a:solidFill>
                          <a:effectLst/>
                          <a:latin typeface="Calibri"/>
                        </a:rPr>
                        <a:t>110</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b">
                    <a:lnL>
                      <a:noFill/>
                    </a:lnL>
                    <a:lnR>
                      <a:noFill/>
                    </a:lnR>
                    <a:lnT>
                      <a:noFill/>
                    </a:lnT>
                    <a:lnB>
                      <a:noFill/>
                    </a:lnB>
                    <a:noFill/>
                  </a:tcPr>
                </a:tc>
                <a:tc>
                  <a:txBody>
                    <a:bodyPr/>
                    <a:lstStyle/>
                    <a:p>
                      <a:pPr algn="r" fontAlgn="b"/>
                      <a:r>
                        <a:rPr lang="en-AU" sz="800" b="0" i="0" u="none" strike="noStrike">
                          <a:solidFill>
                            <a:schemeClr val="bg1"/>
                          </a:solidFill>
                          <a:effectLst/>
                          <a:latin typeface="Calibri"/>
                        </a:rPr>
                        <a:t>94</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89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AdWords</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80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78</a:t>
                      </a:r>
                    </a:p>
                  </a:txBody>
                  <a:tcPr marL="9525" marR="9525" marT="9525" marB="0" anchor="b">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4055014906"/>
              </p:ext>
            </p:extLst>
          </p:nvPr>
        </p:nvGraphicFramePr>
        <p:xfrm>
          <a:off x="3724500" y="330673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453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317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307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252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243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195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188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AdWords</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155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136</a:t>
                      </a:r>
                    </a:p>
                  </a:txBody>
                  <a:tcPr marL="9525" marR="9525" marT="9525" marB="0" anchor="b">
                    <a:lnL>
                      <a:noFill/>
                    </a:lnL>
                    <a:lnR>
                      <a:noFill/>
                    </a:lnR>
                    <a:lnT>
                      <a:noFill/>
                    </a:lnT>
                    <a:lnB>
                      <a:noFill/>
                    </a:lnB>
                  </a:tcPr>
                </a:tc>
              </a:tr>
            </a:tbl>
          </a:graphicData>
        </a:graphic>
      </p:graphicFrame>
      <p:sp>
        <p:nvSpPr>
          <p:cNvPr id="24" name="TextBox 23"/>
          <p:cNvSpPr txBox="1"/>
          <p:nvPr/>
        </p:nvSpPr>
        <p:spPr>
          <a:xfrm>
            <a:off x="3795600" y="1148890"/>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1158465964"/>
              </p:ext>
            </p:extLst>
          </p:nvPr>
        </p:nvGraphicFramePr>
        <p:xfrm>
          <a:off x="6505800" y="1552225"/>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- 2015</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42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b">
                    <a:lnL>
                      <a:noFill/>
                    </a:lnL>
                    <a:lnR>
                      <a:noFill/>
                    </a:lnR>
                    <a:lnT>
                      <a:noFill/>
                    </a:lnT>
                    <a:lnB>
                      <a:noFill/>
                    </a:lnB>
                    <a:noFill/>
                  </a:tcPr>
                </a:tc>
                <a:tc>
                  <a:txBody>
                    <a:bodyPr/>
                    <a:lstStyle/>
                    <a:p>
                      <a:pPr algn="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AdWords</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7</a:t>
                      </a:r>
                    </a:p>
                  </a:txBody>
                  <a:tcPr marL="9525" marR="9525" marT="9525" marB="0" anchor="b">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087412247"/>
              </p:ext>
            </p:extLst>
          </p:nvPr>
        </p:nvGraphicFramePr>
        <p:xfrm>
          <a:off x="6505800" y="330673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40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AdWords</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Word</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12</a:t>
                      </a:r>
                    </a:p>
                  </a:txBody>
                  <a:tcPr marL="9525" marR="9525" marT="9525" marB="0" anchor="b">
                    <a:lnL>
                      <a:noFill/>
                    </a:lnL>
                    <a:lnR>
                      <a:noFill/>
                    </a:lnR>
                    <a:lnT>
                      <a:noFill/>
                    </a:lnT>
                    <a:lnB>
                      <a:noFill/>
                    </a:lnB>
                  </a:tcPr>
                </a:tc>
              </a:tr>
            </a:tbl>
          </a:graphicData>
        </a:graphic>
      </p:graphicFrame>
      <p:sp>
        <p:nvSpPr>
          <p:cNvPr id="27" name="TextBox 26"/>
          <p:cNvSpPr txBox="1"/>
          <p:nvPr/>
        </p:nvSpPr>
        <p:spPr>
          <a:xfrm>
            <a:off x="6643800" y="1148890"/>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4" name="Straight Connector 3"/>
          <p:cNvCxnSpPr/>
          <p:nvPr/>
        </p:nvCxnSpPr>
        <p:spPr>
          <a:xfrm>
            <a:off x="3276600" y="114889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1123950"/>
            <a:ext cx="0" cy="378506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bg1"/>
                </a:solidFill>
                <a:latin typeface="+mj-lt"/>
                <a:ea typeface="+mj-ea"/>
                <a:cs typeface="+mj-cs"/>
              </a:rPr>
              <a:t>3.2. ‘Top ten software skills’ </a:t>
            </a:r>
            <a:r>
              <a:rPr lang="en-AU" sz="2400" i="1" kern="1200" dirty="0">
                <a:solidFill>
                  <a:schemeClr val="bg1"/>
                </a:solidFill>
                <a:latin typeface="+mj-lt"/>
                <a:ea typeface="+mj-ea"/>
                <a:cs typeface="+mj-cs"/>
              </a:rPr>
              <a:t>2015 vs. 2016</a:t>
            </a:r>
            <a:br>
              <a:rPr lang="en-AU" sz="2400" i="1" kern="1200" dirty="0">
                <a:solidFill>
                  <a:schemeClr val="bg1"/>
                </a:solidFill>
                <a:latin typeface="+mj-lt"/>
                <a:ea typeface="+mj-ea"/>
                <a:cs typeface="+mj-cs"/>
              </a:rPr>
            </a:br>
            <a:r>
              <a:rPr lang="en-AU" sz="2000" i="1" kern="1200" dirty="0">
                <a:solidFill>
                  <a:srgbClr val="00A9DC"/>
                </a:solidFill>
                <a:latin typeface="+mj-lt"/>
                <a:ea typeface="+mj-ea"/>
                <a:cs typeface="+mj-cs"/>
              </a:rPr>
              <a:t>Burning Glass: </a:t>
            </a:r>
            <a:r>
              <a:rPr lang="en-AU" sz="2000" i="1" kern="1200" dirty="0" smtClean="0">
                <a:solidFill>
                  <a:srgbClr val="00A9DC"/>
                </a:solidFill>
                <a:latin typeface="+mj-lt"/>
                <a:ea typeface="+mj-ea"/>
                <a:cs typeface="+mj-cs"/>
              </a:rPr>
              <a:t>Advertising search</a:t>
            </a:r>
            <a:endParaRPr lang="en-AU" sz="2000" i="1" kern="1200" dirty="0">
              <a:solidFill>
                <a:srgbClr val="00A9DC"/>
              </a:solidFill>
              <a:latin typeface="+mj-lt"/>
              <a:ea typeface="+mj-ea"/>
              <a:cs typeface="+mj-cs"/>
            </a:endParaRPr>
          </a:p>
        </p:txBody>
      </p:sp>
    </p:spTree>
    <p:extLst>
      <p:ext uri="{BB962C8B-B14F-4D97-AF65-F5344CB8AC3E}">
        <p14:creationId xmlns:p14="http://schemas.microsoft.com/office/powerpoint/2010/main" val="3792530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bg1"/>
                </a:solidFill>
              </a:rPr>
              <a:t>1.1. </a:t>
            </a:r>
            <a:r>
              <a:rPr lang="en-AU" sz="2400" i="1" dirty="0" err="1" smtClean="0">
                <a:solidFill>
                  <a:schemeClr val="bg1"/>
                </a:solidFill>
              </a:rPr>
              <a:t>RMIT</a:t>
            </a:r>
            <a:r>
              <a:rPr lang="en-AU" sz="2400" i="1" dirty="0" smtClean="0">
                <a:solidFill>
                  <a:schemeClr val="bg1"/>
                </a:solidFill>
              </a:rPr>
              <a:t> graduates vs. </a:t>
            </a:r>
            <a:r>
              <a:rPr lang="en-AU" sz="2400" i="1" dirty="0" err="1" smtClean="0">
                <a:solidFill>
                  <a:schemeClr val="bg1"/>
                </a:solidFill>
              </a:rPr>
              <a:t>RMIT</a:t>
            </a:r>
            <a:r>
              <a:rPr lang="en-AU" sz="2400" i="1" dirty="0" smtClean="0">
                <a:solidFill>
                  <a:schemeClr val="bg1"/>
                </a:solidFill>
              </a:rPr>
              <a:t> survey respondents</a:t>
            </a:r>
            <a:br>
              <a:rPr lang="en-AU" sz="2400" i="1" dirty="0" smtClean="0">
                <a:solidFill>
                  <a:schemeClr val="bg1"/>
                </a:solidFill>
              </a:rPr>
            </a:br>
            <a:r>
              <a:rPr lang="en-AU" sz="2000" i="1" dirty="0" smtClean="0">
                <a:solidFill>
                  <a:srgbClr val="00CC00"/>
                </a:solidFill>
              </a:rPr>
              <a:t>Industrial Design</a:t>
            </a:r>
            <a:endParaRPr lang="en-AU" sz="2000" i="1" dirty="0">
              <a:solidFill>
                <a:srgbClr val="00CC00"/>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4" y="1200150"/>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077" y="1200150"/>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8017" y="1200150"/>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28600" y="4119086"/>
            <a:ext cx="8686800" cy="615553"/>
          </a:xfrm>
          <a:prstGeom prst="rect">
            <a:avLst/>
          </a:prstGeom>
          <a:noFill/>
        </p:spPr>
        <p:txBody>
          <a:bodyPr wrap="square" rtlCol="0">
            <a:spAutoFit/>
          </a:bodyPr>
          <a:lstStyle/>
          <a:p>
            <a:pPr marL="285750" indent="-285750">
              <a:buFont typeface="Arial" pitchFamily="34" charset="0"/>
              <a:buChar char="•"/>
            </a:pPr>
            <a:r>
              <a:rPr lang="en-AU" sz="1400" b="1" dirty="0">
                <a:solidFill>
                  <a:schemeClr val="bg1"/>
                </a:solidFill>
              </a:rPr>
              <a:t>Number of </a:t>
            </a:r>
            <a:r>
              <a:rPr lang="en-AU" sz="1400" b="1" dirty="0" err="1">
                <a:solidFill>
                  <a:schemeClr val="bg1"/>
                </a:solidFill>
              </a:rPr>
              <a:t>RMIT</a:t>
            </a:r>
            <a:r>
              <a:rPr lang="en-AU" sz="1400" b="1" dirty="0">
                <a:solidFill>
                  <a:schemeClr val="bg1"/>
                </a:solidFill>
              </a:rPr>
              <a:t> </a:t>
            </a:r>
            <a:r>
              <a:rPr lang="en-AU" sz="1400" b="1" dirty="0" smtClean="0">
                <a:solidFill>
                  <a:schemeClr val="bg1"/>
                </a:solidFill>
              </a:rPr>
              <a:t>industrial design graduates reasonably consistent, besides 2014 response rate also consistent</a:t>
            </a:r>
            <a:endParaRPr lang="en-AU" sz="1400" b="1" dirty="0">
              <a:solidFill>
                <a:schemeClr val="bg1"/>
              </a:solidFill>
            </a:endParaRPr>
          </a:p>
          <a:p>
            <a:pPr marL="285750" indent="-285750">
              <a:buFont typeface="Arial" pitchFamily="34" charset="0"/>
              <a:buChar char="•"/>
            </a:pPr>
            <a:r>
              <a:rPr lang="en-AU" sz="1000" dirty="0">
                <a:solidFill>
                  <a:schemeClr val="bg1"/>
                </a:solidFill>
              </a:rPr>
              <a:t>New survey instrument (</a:t>
            </a:r>
            <a:r>
              <a:rPr lang="en-AU" sz="1000" dirty="0" err="1">
                <a:solidFill>
                  <a:schemeClr val="bg1"/>
                </a:solidFill>
              </a:rPr>
              <a:t>GOS</a:t>
            </a:r>
            <a:r>
              <a:rPr lang="en-AU" sz="1000" dirty="0">
                <a:solidFill>
                  <a:schemeClr val="bg1"/>
                </a:solidFill>
              </a:rPr>
              <a:t>) implemented in 2015</a:t>
            </a:r>
          </a:p>
          <a:p>
            <a:pPr marL="285750" indent="-285750">
              <a:buFont typeface="Arial" pitchFamily="34" charset="0"/>
              <a:buChar char="•"/>
            </a:pPr>
            <a:r>
              <a:rPr lang="en-AU" sz="1000" dirty="0">
                <a:solidFill>
                  <a:schemeClr val="bg1"/>
                </a:solidFill>
              </a:rPr>
              <a:t>Note: survey responses may not be representative of actual graduate population</a:t>
            </a:r>
          </a:p>
        </p:txBody>
      </p:sp>
    </p:spTree>
    <p:extLst>
      <p:ext uri="{BB962C8B-B14F-4D97-AF65-F5344CB8AC3E}">
        <p14:creationId xmlns:p14="http://schemas.microsoft.com/office/powerpoint/2010/main" val="3298924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bg1"/>
                </a:solidFill>
              </a:rPr>
              <a:t>1.2. Are </a:t>
            </a:r>
            <a:r>
              <a:rPr lang="en-AU" sz="2400" i="1" dirty="0" err="1" smtClean="0">
                <a:solidFill>
                  <a:schemeClr val="bg1"/>
                </a:solidFill>
              </a:rPr>
              <a:t>RMIT</a:t>
            </a:r>
            <a:r>
              <a:rPr lang="en-AU" sz="2400" i="1" dirty="0" smtClean="0">
                <a:solidFill>
                  <a:schemeClr val="bg1"/>
                </a:solidFill>
              </a:rPr>
              <a:t> graduates working? And where?</a:t>
            </a:r>
            <a:br>
              <a:rPr lang="en-AU" sz="2400" i="1" dirty="0" smtClean="0">
                <a:solidFill>
                  <a:schemeClr val="bg1"/>
                </a:solidFill>
              </a:rPr>
            </a:br>
            <a:r>
              <a:rPr lang="en-AU" sz="2000" i="1" dirty="0" smtClean="0">
                <a:solidFill>
                  <a:srgbClr val="00CC00"/>
                </a:solidFill>
              </a:rPr>
              <a:t>Industrial Design</a:t>
            </a:r>
            <a:endParaRPr lang="en-AU" sz="2000" i="1" dirty="0">
              <a:solidFill>
                <a:srgbClr val="00CC00"/>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14" name="TextBox 13"/>
          <p:cNvSpPr txBox="1"/>
          <p:nvPr/>
        </p:nvSpPr>
        <p:spPr>
          <a:xfrm>
            <a:off x="228600" y="4119086"/>
            <a:ext cx="8686800" cy="615553"/>
          </a:xfrm>
          <a:prstGeom prst="rect">
            <a:avLst/>
          </a:prstGeom>
          <a:noFill/>
        </p:spPr>
        <p:txBody>
          <a:bodyPr wrap="square" rtlCol="0">
            <a:spAutoFit/>
          </a:bodyPr>
          <a:lstStyle/>
          <a:p>
            <a:pPr marL="285750" indent="-285750">
              <a:buFont typeface="Arial" pitchFamily="34" charset="0"/>
              <a:buChar char="•"/>
            </a:pPr>
            <a:r>
              <a:rPr lang="en-AU" sz="1400" b="1" dirty="0">
                <a:solidFill>
                  <a:schemeClr val="bg1"/>
                </a:solidFill>
              </a:rPr>
              <a:t>Of those that provided a location, </a:t>
            </a:r>
            <a:r>
              <a:rPr lang="en-AU" sz="1400" b="1" dirty="0" smtClean="0">
                <a:solidFill>
                  <a:schemeClr val="bg1"/>
                </a:solidFill>
              </a:rPr>
              <a:t>1.31%  </a:t>
            </a:r>
            <a:r>
              <a:rPr lang="en-AU" sz="1400" b="1" dirty="0">
                <a:solidFill>
                  <a:schemeClr val="bg1"/>
                </a:solidFill>
              </a:rPr>
              <a:t>(on average) not in VIC across the period</a:t>
            </a:r>
          </a:p>
          <a:p>
            <a:pPr marL="285750" indent="-285750">
              <a:buFont typeface="Arial" pitchFamily="34" charset="0"/>
              <a:buChar char="•"/>
            </a:pPr>
            <a:r>
              <a:rPr lang="en-AU" sz="1000" dirty="0">
                <a:solidFill>
                  <a:schemeClr val="bg1"/>
                </a:solidFill>
              </a:rPr>
              <a:t>Proportion of full-time employment grew </a:t>
            </a:r>
            <a:r>
              <a:rPr lang="en-AU" sz="1000" dirty="0" smtClean="0">
                <a:solidFill>
                  <a:schemeClr val="bg1"/>
                </a:solidFill>
              </a:rPr>
              <a:t>dramatically </a:t>
            </a:r>
            <a:r>
              <a:rPr lang="en-AU" sz="1000" dirty="0">
                <a:solidFill>
                  <a:schemeClr val="bg1"/>
                </a:solidFill>
              </a:rPr>
              <a:t>in 2016 – skewed by small sample </a:t>
            </a:r>
            <a:r>
              <a:rPr lang="en-AU" sz="1000" dirty="0" smtClean="0">
                <a:solidFill>
                  <a:schemeClr val="bg1"/>
                </a:solidFill>
              </a:rPr>
              <a:t>size</a:t>
            </a:r>
          </a:p>
          <a:p>
            <a:pPr marL="285750" indent="-285750">
              <a:buFont typeface="Arial" pitchFamily="34" charset="0"/>
              <a:buChar char="•"/>
            </a:pPr>
            <a:r>
              <a:rPr lang="en-AU" sz="1000" dirty="0">
                <a:solidFill>
                  <a:schemeClr val="bg1"/>
                </a:solidFill>
              </a:rPr>
              <a:t>New survey instrument (</a:t>
            </a:r>
            <a:r>
              <a:rPr lang="en-AU" sz="1000" dirty="0" err="1">
                <a:solidFill>
                  <a:schemeClr val="bg1"/>
                </a:solidFill>
              </a:rPr>
              <a:t>GOS</a:t>
            </a:r>
            <a:r>
              <a:rPr lang="en-AU" sz="1000" dirty="0">
                <a:solidFill>
                  <a:schemeClr val="bg1"/>
                </a:solidFill>
              </a:rPr>
              <a:t>) implemented in 2015 – high levels of unknown, missing </a:t>
            </a:r>
            <a:r>
              <a:rPr lang="en-AU" sz="1000" dirty="0" smtClean="0">
                <a:solidFill>
                  <a:schemeClr val="bg1"/>
                </a:solidFill>
              </a:rPr>
              <a:t>data</a:t>
            </a:r>
            <a:endParaRPr lang="en-AU" sz="1000" dirty="0">
              <a:solidFill>
                <a:schemeClr val="bg1"/>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57" y="1148715"/>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403" y="1148715"/>
            <a:ext cx="2999782"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414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algn="l"/>
            <a:r>
              <a:rPr lang="en-AU" sz="2400" i="1" dirty="0">
                <a:solidFill>
                  <a:schemeClr val="bg1"/>
                </a:solidFill>
              </a:rPr>
              <a:t>1.3. What roles are </a:t>
            </a:r>
            <a:r>
              <a:rPr lang="en-AU" sz="2400" i="1" dirty="0" err="1">
                <a:solidFill>
                  <a:schemeClr val="bg1"/>
                </a:solidFill>
              </a:rPr>
              <a:t>RMIT</a:t>
            </a:r>
            <a:r>
              <a:rPr lang="en-AU" sz="2400" i="1" dirty="0">
                <a:solidFill>
                  <a:schemeClr val="bg1"/>
                </a:solidFill>
              </a:rPr>
              <a:t> graduates working in?</a:t>
            </a:r>
            <a:br>
              <a:rPr lang="en-AU" sz="2400" i="1" dirty="0">
                <a:solidFill>
                  <a:schemeClr val="bg1"/>
                </a:solidFill>
              </a:rPr>
            </a:br>
            <a:r>
              <a:rPr lang="en-AU" sz="2000" i="1" dirty="0" smtClean="0">
                <a:solidFill>
                  <a:srgbClr val="00CC00"/>
                </a:solidFill>
              </a:rPr>
              <a:t>Industrial Design</a:t>
            </a:r>
            <a:endParaRPr lang="en-AU" sz="2000" i="1" dirty="0">
              <a:solidFill>
                <a:srgbClr val="00CC00"/>
              </a:solidFill>
            </a:endParaRPr>
          </a:p>
        </p:txBody>
      </p:sp>
      <p:sp>
        <p:nvSpPr>
          <p:cNvPr id="7" name="Content Placeholder 2"/>
          <p:cNvSpPr txBox="1">
            <a:spLocks/>
          </p:cNvSpPr>
          <p:nvPr/>
        </p:nvSpPr>
        <p:spPr>
          <a:xfrm>
            <a:off x="0" y="2351094"/>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77437434"/>
              </p:ext>
            </p:extLst>
          </p:nvPr>
        </p:nvGraphicFramePr>
        <p:xfrm>
          <a:off x="993600" y="1504950"/>
          <a:ext cx="7236000" cy="2358814"/>
        </p:xfrm>
        <a:graphic>
          <a:graphicData uri="http://schemas.openxmlformats.org/drawingml/2006/table">
            <a:tbl>
              <a:tblPr/>
              <a:tblGrid>
                <a:gridCol w="1944000"/>
                <a:gridCol w="468000"/>
                <a:gridCol w="1944000"/>
                <a:gridCol w="468000"/>
                <a:gridCol w="1944000"/>
                <a:gridCol w="468000"/>
              </a:tblGrid>
              <a:tr h="180000">
                <a:tc gridSpan="6">
                  <a:txBody>
                    <a:bodyPr/>
                    <a:lstStyle/>
                    <a:p>
                      <a:pPr algn="ctr" fontAlgn="b"/>
                      <a:r>
                        <a:rPr lang="en-AU" sz="1200" b="1" i="0" u="none" strike="noStrike" dirty="0" smtClean="0">
                          <a:solidFill>
                            <a:schemeClr val="bg1"/>
                          </a:solidFill>
                          <a:effectLst/>
                          <a:latin typeface="Calibri"/>
                        </a:rPr>
                        <a:t>Top 10 </a:t>
                      </a:r>
                      <a:r>
                        <a:rPr lang="en-AU" sz="1200" b="1" i="0" u="none" strike="noStrike" baseline="0" dirty="0" smtClean="0">
                          <a:solidFill>
                            <a:schemeClr val="bg1"/>
                          </a:solidFill>
                          <a:effectLst/>
                          <a:latin typeface="Calibri"/>
                        </a:rPr>
                        <a:t>most common </a:t>
                      </a:r>
                      <a:r>
                        <a:rPr lang="en-AU" sz="1200" b="1" i="0" u="none" strike="noStrike" baseline="0" dirty="0" smtClean="0">
                          <a:solidFill>
                            <a:schemeClr val="bg1"/>
                          </a:solidFill>
                          <a:effectLst/>
                          <a:latin typeface="+mn-lt"/>
                        </a:rPr>
                        <a:t>jobs (from graduate survey responses)</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pPr algn="l"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r>
              <a:tr h="180000">
                <a:tc gridSpan="2">
                  <a:txBody>
                    <a:bodyPr/>
                    <a:lstStyle/>
                    <a:p>
                      <a:pPr algn="ctr" fontAlgn="b"/>
                      <a:r>
                        <a:rPr lang="en-AU" sz="1200" b="1" i="0" u="none" strike="noStrike" dirty="0" smtClean="0">
                          <a:solidFill>
                            <a:schemeClr val="bg1"/>
                          </a:solidFill>
                          <a:effectLst/>
                          <a:latin typeface="Calibri"/>
                        </a:rPr>
                        <a:t>2012</a:t>
                      </a:r>
                      <a:endParaRPr lang="en-AU" sz="12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gridSpan="2">
                  <a:txBody>
                    <a:bodyPr/>
                    <a:lstStyle/>
                    <a:p>
                      <a:pPr algn="ctr" fontAlgn="b"/>
                      <a:r>
                        <a:rPr lang="en-AU" sz="1200" b="1" i="0" u="none" strike="noStrike" dirty="0" smtClean="0">
                          <a:solidFill>
                            <a:schemeClr val="bg1"/>
                          </a:solidFill>
                          <a:effectLst/>
                          <a:latin typeface="Calibri"/>
                        </a:rPr>
                        <a:t>2014</a:t>
                      </a:r>
                      <a:endParaRPr lang="en-AU" sz="12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gridSpan="2">
                  <a:txBody>
                    <a:bodyPr/>
                    <a:lstStyle/>
                    <a:p>
                      <a:pPr algn="ctr" fontAlgn="b"/>
                      <a:r>
                        <a:rPr lang="en-AU" sz="1200" b="1" i="0" u="none" strike="noStrike" dirty="0" smtClean="0">
                          <a:solidFill>
                            <a:schemeClr val="bg1"/>
                          </a:solidFill>
                          <a:effectLst/>
                          <a:latin typeface="Calibri"/>
                        </a:rPr>
                        <a:t>2016</a:t>
                      </a:r>
                      <a:endParaRPr lang="en-AU" sz="12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r>
              <a:tr h="180000">
                <a:tc>
                  <a:txBody>
                    <a:bodyPr/>
                    <a:lstStyle/>
                    <a:p>
                      <a:pPr algn="l" fontAlgn="b"/>
                      <a:r>
                        <a:rPr lang="en-AU" sz="1000" b="1" i="0" u="none" strike="noStrike" dirty="0">
                          <a:solidFill>
                            <a:schemeClr val="bg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bg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1000" b="1" i="0" u="none" strike="noStrike" dirty="0">
                          <a:solidFill>
                            <a:schemeClr val="bg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bg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1000" b="1" i="0" u="none" strike="noStrike" dirty="0">
                          <a:solidFill>
                            <a:schemeClr val="bg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1000" b="1" i="0" u="none" strike="noStrike" dirty="0">
                          <a:solidFill>
                            <a:schemeClr val="bg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r>
              <a:tr h="180000">
                <a:tc>
                  <a:txBody>
                    <a:bodyPr/>
                    <a:lstStyle/>
                    <a:p>
                      <a:pPr algn="l" fontAlgn="ctr"/>
                      <a:r>
                        <a:rPr lang="en-AU" sz="1000" b="0" i="0" u="none" strike="noStrike">
                          <a:solidFill>
                            <a:schemeClr val="bg1"/>
                          </a:solidFill>
                          <a:effectLst/>
                          <a:latin typeface="Calibri"/>
                        </a:rPr>
                        <a:t>architect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ctr"/>
                      <a:r>
                        <a:rPr lang="en-AU" sz="1000" b="0" i="0" u="none" strike="noStrike">
                          <a:solidFill>
                            <a:schemeClr val="bg1"/>
                          </a:solidFill>
                          <a:effectLst/>
                          <a:latin typeface="Calibri"/>
                        </a:rPr>
                        <a:t>industrial designer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ctr"/>
                      <a:r>
                        <a:rPr lang="en-AU" sz="1000" b="0" i="0" u="none" strike="noStrike">
                          <a:solidFill>
                            <a:schemeClr val="bg1"/>
                          </a:solidFill>
                          <a:effectLst/>
                          <a:latin typeface="Calibri"/>
                        </a:rPr>
                        <a:t>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b"/>
                      <a:r>
                        <a:rPr lang="en-AU" sz="1000" b="0" i="0" u="none" strike="noStrike">
                          <a:solidFill>
                            <a:schemeClr val="bg1"/>
                          </a:solidFill>
                          <a:effectLst/>
                          <a:latin typeface="Calibri"/>
                        </a:rPr>
                        <a:t>industrial designer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1000" b="0" i="0" u="none" strike="noStrike">
                          <a:solidFill>
                            <a:schemeClr val="bg1"/>
                          </a:solidFill>
                          <a:effectLst/>
                          <a:latin typeface="Calibri"/>
                        </a:rPr>
                        <a:t>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80000">
                <a:tc>
                  <a:txBody>
                    <a:bodyPr/>
                    <a:lstStyle/>
                    <a:p>
                      <a:pPr algn="l" fontAlgn="ctr"/>
                      <a:r>
                        <a:rPr lang="en-AU" sz="1000" b="0" i="0" u="none" strike="noStrike">
                          <a:solidFill>
                            <a:schemeClr val="bg1"/>
                          </a:solidFill>
                          <a:effectLst/>
                          <a:latin typeface="Calibri"/>
                        </a:rPr>
                        <a:t>creative designer (exterior-interior)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bg1"/>
                          </a:solidFill>
                          <a:effectLst/>
                          <a:latin typeface="Calibri"/>
                        </a:rPr>
                        <a:t>content collector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building and engineering technicians</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r>
              <a:tr h="180000">
                <a:tc>
                  <a:txBody>
                    <a:bodyPr/>
                    <a:lstStyle/>
                    <a:p>
                      <a:pPr algn="l" fontAlgn="ctr"/>
                      <a:r>
                        <a:rPr lang="en-AU" sz="1000" b="0" i="0" u="none" strike="noStrike">
                          <a:solidFill>
                            <a:schemeClr val="bg1"/>
                          </a:solidFill>
                          <a:effectLst/>
                          <a:latin typeface="Calibri"/>
                        </a:rPr>
                        <a:t>diam displays assembler/prototyper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bg1"/>
                          </a:solidFill>
                          <a:effectLst/>
                          <a:latin typeface="Calibri"/>
                        </a:rPr>
                        <a:t>design engineer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fashion designer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r>
              <a:tr h="180000">
                <a:tc>
                  <a:txBody>
                    <a:bodyPr/>
                    <a:lstStyle/>
                    <a:p>
                      <a:pPr algn="l" fontAlgn="ctr"/>
                      <a:r>
                        <a:rPr lang="en-AU" sz="1000" b="0" i="0" u="none" strike="noStrike">
                          <a:solidFill>
                            <a:schemeClr val="bg1"/>
                          </a:solidFill>
                          <a:effectLst/>
                          <a:latin typeface="Calibri"/>
                        </a:rPr>
                        <a:t>graduate industrial designer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bg1"/>
                          </a:solidFill>
                          <a:effectLst/>
                          <a:latin typeface="Calibri"/>
                        </a:rPr>
                        <a:t>designer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market research analyst</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r>
              <a:tr h="180000">
                <a:tc>
                  <a:txBody>
                    <a:bodyPr/>
                    <a:lstStyle/>
                    <a:p>
                      <a:pPr algn="l" fontAlgn="ctr"/>
                      <a:r>
                        <a:rPr lang="en-AU" sz="1000" b="0" i="0" u="none" strike="noStrike">
                          <a:solidFill>
                            <a:schemeClr val="bg1"/>
                          </a:solidFill>
                          <a:effectLst/>
                          <a:latin typeface="Calibri"/>
                        </a:rPr>
                        <a:t>industrial designer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bg1"/>
                          </a:solidFill>
                          <a:effectLst/>
                          <a:latin typeface="Calibri"/>
                        </a:rPr>
                        <a:t>furniture and industrial designer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product assembler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r>
              <a:tr h="180000">
                <a:tc>
                  <a:txBody>
                    <a:bodyPr/>
                    <a:lstStyle/>
                    <a:p>
                      <a:pPr algn="l" fontAlgn="ctr"/>
                      <a:r>
                        <a:rPr lang="en-AU" sz="1000" b="0" i="0" u="none" strike="noStrike">
                          <a:solidFill>
                            <a:schemeClr val="bg1"/>
                          </a:solidFill>
                          <a:effectLst/>
                          <a:latin typeface="Calibri"/>
                        </a:rPr>
                        <a:t>project manager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bg1"/>
                          </a:solidFill>
                          <a:effectLst/>
                          <a:latin typeface="Calibri"/>
                        </a:rPr>
                        <a:t>hospitality worker</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program or project administrator</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r>
              <a:tr h="180000">
                <a:tc>
                  <a:txBody>
                    <a:bodyPr/>
                    <a:lstStyle/>
                    <a:p>
                      <a:pPr algn="l" fontAlgn="ctr"/>
                      <a:r>
                        <a:rPr lang="en-AU" sz="1000" b="0" i="0" u="none" strike="noStrike">
                          <a:solidFill>
                            <a:schemeClr val="bg1"/>
                          </a:solidFill>
                          <a:effectLst/>
                          <a:latin typeface="Calibri"/>
                        </a:rPr>
                        <a:t>retail food staff</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bg1"/>
                          </a:solidFill>
                          <a:effectLst/>
                          <a:latin typeface="Calibri"/>
                        </a:rPr>
                        <a:t>industrial design</a:t>
                      </a:r>
                    </a:p>
                  </a:txBody>
                  <a:tcPr marL="9525" marR="9525" marT="9525" marB="0" anchor="ctr">
                    <a:lnL>
                      <a:noFill/>
                    </a:lnL>
                    <a:lnR>
                      <a:noFill/>
                    </a:lnR>
                    <a:lnT>
                      <a:noFill/>
                    </a:lnT>
                    <a:lnB>
                      <a:noFill/>
                    </a:lnB>
                  </a:tcPr>
                </a:tc>
                <a:tc>
                  <a:txBody>
                    <a:bodyPr/>
                    <a:lstStyle/>
                    <a:p>
                      <a:pPr algn="ctr" fontAlgn="ctr"/>
                      <a:r>
                        <a:rPr lang="en-AU" sz="10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sales and marketing manager</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r>
              <a:tr h="180000">
                <a:tc>
                  <a:txBody>
                    <a:bodyPr/>
                    <a:lstStyle/>
                    <a:p>
                      <a:pPr algn="l" fontAlgn="ctr"/>
                      <a:r>
                        <a:rPr lang="en-AU" sz="1000" b="0" i="0" u="none" strike="noStrike">
                          <a:solidFill>
                            <a:schemeClr val="bg1"/>
                          </a:solidFill>
                          <a:effectLst/>
                          <a:latin typeface="Calibri"/>
                        </a:rPr>
                        <a:t>stage designer</a:t>
                      </a:r>
                    </a:p>
                  </a:txBody>
                  <a:tcPr marL="9525" marR="9525" marT="9525" marB="0" anchor="ctr">
                    <a:lnL>
                      <a:noFill/>
                    </a:lnL>
                    <a:lnR>
                      <a:noFill/>
                    </a:lnR>
                    <a:lnT>
                      <a:noFill/>
                    </a:lnT>
                    <a:lnB>
                      <a:noFill/>
                    </a:lnB>
                  </a:tcPr>
                </a:tc>
                <a:tc>
                  <a:txBody>
                    <a:bodyPr/>
                    <a:lstStyle/>
                    <a:p>
                      <a:pPr algn="ctr" fontAlgn="ctr"/>
                      <a:r>
                        <a:rPr lang="en-AU" sz="1000" b="0" i="0" u="none" strike="noStrike" dirty="0">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ctr"/>
                      <a:r>
                        <a:rPr lang="en-AU" sz="1000" b="0" i="0" u="none" strike="noStrike">
                          <a:solidFill>
                            <a:schemeClr val="bg1"/>
                          </a:solidFill>
                          <a:effectLst/>
                          <a:latin typeface="Calibri"/>
                        </a:rPr>
                        <a:t>labourer</a:t>
                      </a:r>
                    </a:p>
                  </a:txBody>
                  <a:tcPr marL="9525" marR="9525" marT="9525" marB="0" anchor="ctr">
                    <a:lnL>
                      <a:noFill/>
                    </a:lnL>
                    <a:lnR>
                      <a:noFill/>
                    </a:lnR>
                    <a:lnT>
                      <a:noFill/>
                    </a:lnT>
                    <a:lnB>
                      <a:noFill/>
                    </a:lnB>
                  </a:tcPr>
                </a:tc>
                <a:tc>
                  <a:txBody>
                    <a:bodyPr/>
                    <a:lstStyle/>
                    <a:p>
                      <a:pPr algn="ctr" fontAlgn="ctr"/>
                      <a:r>
                        <a:rPr lang="en-AU" sz="1000" b="0" i="0" u="none" strike="noStrike" dirty="0">
                          <a:solidFill>
                            <a:schemeClr val="bg1"/>
                          </a:solidFill>
                          <a:effectLst/>
                          <a:latin typeface="Calibri"/>
                        </a:rPr>
                        <a:t>1</a:t>
                      </a:r>
                    </a:p>
                  </a:txBody>
                  <a:tcPr marL="9525" marR="9525" marT="9525" marB="0" anchor="ctr">
                    <a:lnL>
                      <a:noFill/>
                    </a:lnL>
                    <a:lnR>
                      <a:noFill/>
                    </a:lnR>
                    <a:lnT>
                      <a:noFill/>
                    </a:lnT>
                    <a:lnB>
                      <a:noFill/>
                    </a:lnB>
                  </a:tcPr>
                </a:tc>
                <a:tc>
                  <a:txBody>
                    <a:bodyPr/>
                    <a:lstStyle/>
                    <a:p>
                      <a:pPr algn="l" fontAlgn="b"/>
                      <a:r>
                        <a:rPr lang="en-AU" sz="1000" b="0" i="0" u="none" strike="noStrike">
                          <a:solidFill>
                            <a:schemeClr val="bg1"/>
                          </a:solidFill>
                          <a:effectLst/>
                          <a:latin typeface="Calibri"/>
                        </a:rPr>
                        <a:t>specialist managers</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r>
              <a:tr h="180000">
                <a:tc>
                  <a:txBody>
                    <a:bodyPr/>
                    <a:lstStyle/>
                    <a:p>
                      <a:pPr algn="l" fontAlgn="b"/>
                      <a:endParaRPr lang="en-AU" sz="11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11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l" fontAlgn="b"/>
                      <a:endParaRPr lang="en-AU" sz="10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ctr" fontAlgn="b"/>
                      <a:endParaRPr lang="en-AU" sz="1000" b="0" i="0" u="none" strike="noStrike">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r>
                        <a:rPr lang="en-AU" sz="1000" b="0" i="0" u="none" strike="noStrike">
                          <a:solidFill>
                            <a:schemeClr val="bg1"/>
                          </a:solidFill>
                          <a:effectLst/>
                          <a:latin typeface="Calibri"/>
                        </a:rPr>
                        <a:t>storeperson</a:t>
                      </a:r>
                    </a:p>
                  </a:txBody>
                  <a:tcPr marL="9525" marR="9525" marT="9525" marB="0" anchor="b">
                    <a:lnL>
                      <a:noFill/>
                    </a:lnL>
                    <a:lnR>
                      <a:noFill/>
                    </a:lnR>
                    <a:lnT>
                      <a:noFill/>
                    </a:lnT>
                    <a:lnB>
                      <a:noFill/>
                    </a:lnB>
                  </a:tcPr>
                </a:tc>
                <a:tc>
                  <a:txBody>
                    <a:bodyPr/>
                    <a:lstStyle/>
                    <a:p>
                      <a:pPr algn="ctr" fontAlgn="b"/>
                      <a:r>
                        <a:rPr lang="en-AU" sz="1000" b="0" i="0" u="none" strike="noStrike">
                          <a:solidFill>
                            <a:schemeClr val="bg1"/>
                          </a:solidFill>
                          <a:effectLst/>
                          <a:latin typeface="Calibri"/>
                        </a:rPr>
                        <a:t>1</a:t>
                      </a:r>
                    </a:p>
                  </a:txBody>
                  <a:tcPr marL="9525" marR="9525" marT="9525" marB="0" anchor="b">
                    <a:lnL>
                      <a:noFill/>
                    </a:lnL>
                    <a:lnR>
                      <a:noFill/>
                    </a:lnR>
                    <a:lnT>
                      <a:noFill/>
                    </a:lnT>
                    <a:lnB>
                      <a:noFill/>
                    </a:lnB>
                  </a:tcPr>
                </a:tc>
              </a:tr>
              <a:tr h="180000">
                <a:tc>
                  <a:txBody>
                    <a:bodyPr/>
                    <a:lstStyle/>
                    <a:p>
                      <a:pPr algn="l" fontAlgn="b"/>
                      <a:endParaRPr lang="en-AU" sz="11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11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l" fontAlgn="b"/>
                      <a:endParaRPr lang="en-AU" sz="1000" b="0" i="0" u="none" strike="noStrike">
                        <a:solidFill>
                          <a:schemeClr val="bg1"/>
                        </a:solidFill>
                        <a:effectLst/>
                        <a:latin typeface="Calibri"/>
                      </a:endParaRPr>
                    </a:p>
                  </a:txBody>
                  <a:tcPr marL="9525" marR="9525" marT="9525" marB="0" anchor="b">
                    <a:lnL>
                      <a:noFill/>
                    </a:lnL>
                    <a:lnR>
                      <a:noFill/>
                    </a:lnR>
                    <a:lnT>
                      <a:noFill/>
                    </a:lnT>
                    <a:lnB>
                      <a:noFill/>
                    </a:lnB>
                  </a:tcPr>
                </a:tc>
                <a:tc>
                  <a:txBody>
                    <a:bodyPr/>
                    <a:lstStyle/>
                    <a:p>
                      <a:pPr algn="ctr" fontAlgn="b"/>
                      <a:endParaRPr lang="en-AU" sz="1000" b="0" i="0" u="none" strike="noStrike" dirty="0">
                        <a:solidFill>
                          <a:schemeClr val="bg1"/>
                        </a:solidFill>
                        <a:effectLst/>
                        <a:latin typeface="Calibri"/>
                      </a:endParaRPr>
                    </a:p>
                  </a:txBody>
                  <a:tcPr marL="9525" marR="9525" marT="9525" marB="0" anchor="b">
                    <a:lnL>
                      <a:noFill/>
                    </a:lnL>
                    <a:lnR>
                      <a:noFill/>
                    </a:lnR>
                    <a:lnT>
                      <a:noFill/>
                    </a:lnT>
                    <a:lnB>
                      <a:noFill/>
                    </a:lnB>
                  </a:tcPr>
                </a:tc>
                <a:tc>
                  <a:txBody>
                    <a:bodyPr/>
                    <a:lstStyle/>
                    <a:p>
                      <a:pPr algn="l" fontAlgn="b"/>
                      <a:r>
                        <a:rPr lang="en-AU" sz="1000" b="0" i="0" u="none" strike="noStrike">
                          <a:solidFill>
                            <a:schemeClr val="bg1"/>
                          </a:solidFill>
                          <a:effectLst/>
                          <a:latin typeface="Calibri"/>
                        </a:rPr>
                        <a:t>web developer</a:t>
                      </a:r>
                    </a:p>
                  </a:txBody>
                  <a:tcPr marL="9525" marR="9525" marT="9525" marB="0" anchor="b">
                    <a:lnL>
                      <a:noFill/>
                    </a:lnL>
                    <a:lnR>
                      <a:noFill/>
                    </a:lnR>
                    <a:lnT>
                      <a:noFill/>
                    </a:lnT>
                    <a:lnB>
                      <a:noFill/>
                    </a:lnB>
                  </a:tcPr>
                </a:tc>
                <a:tc>
                  <a:txBody>
                    <a:bodyPr/>
                    <a:lstStyle/>
                    <a:p>
                      <a:pPr algn="ctr" fontAlgn="b"/>
                      <a:r>
                        <a:rPr lang="en-AU" sz="1000" b="0" i="0" u="none" strike="noStrike" dirty="0">
                          <a:solidFill>
                            <a:schemeClr val="bg1"/>
                          </a:solidFill>
                          <a:effectLst/>
                          <a:latin typeface="Calibri"/>
                        </a:rPr>
                        <a:t>1</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239836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600" y="296314"/>
            <a:ext cx="7467600" cy="857250"/>
          </a:xfrm>
        </p:spPr>
        <p:txBody>
          <a:bodyPr>
            <a:noAutofit/>
          </a:bodyPr>
          <a:lstStyle/>
          <a:p>
            <a:pPr algn="l"/>
            <a:r>
              <a:rPr lang="en-AU" sz="2400" i="1" dirty="0">
                <a:solidFill>
                  <a:schemeClr val="bg1"/>
                </a:solidFill>
              </a:rPr>
              <a:t>2.1. Supply vs. demand</a:t>
            </a:r>
            <a:br>
              <a:rPr lang="en-AU" sz="2400" i="1" dirty="0">
                <a:solidFill>
                  <a:schemeClr val="bg1"/>
                </a:solidFill>
              </a:rPr>
            </a:br>
            <a:r>
              <a:rPr lang="en-AU" sz="2000" i="1" dirty="0" smtClean="0">
                <a:solidFill>
                  <a:srgbClr val="00CC00"/>
                </a:solidFill>
              </a:rPr>
              <a:t>Industrial Design</a:t>
            </a:r>
            <a:endParaRPr lang="en-AU" sz="2000" i="1" dirty="0">
              <a:solidFill>
                <a:srgbClr val="00CC00"/>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19" name="TextBox 18"/>
          <p:cNvSpPr txBox="1"/>
          <p:nvPr/>
        </p:nvSpPr>
        <p:spPr>
          <a:xfrm>
            <a:off x="228600" y="4119086"/>
            <a:ext cx="8856000" cy="615553"/>
          </a:xfrm>
          <a:prstGeom prst="rect">
            <a:avLst/>
          </a:prstGeom>
          <a:noFill/>
        </p:spPr>
        <p:txBody>
          <a:bodyPr wrap="square" rtlCol="0">
            <a:spAutoFit/>
          </a:bodyPr>
          <a:lstStyle/>
          <a:p>
            <a:pPr marL="285750" indent="-285750">
              <a:buFont typeface="Arial" pitchFamily="34" charset="0"/>
              <a:buChar char="•"/>
            </a:pPr>
            <a:r>
              <a:rPr lang="en-AU" sz="1400" b="1" dirty="0">
                <a:solidFill>
                  <a:schemeClr val="bg1"/>
                </a:solidFill>
              </a:rPr>
              <a:t>Broad trend appears </a:t>
            </a:r>
            <a:r>
              <a:rPr lang="en-AU" sz="1400" b="1" i="1" dirty="0" smtClean="0">
                <a:solidFill>
                  <a:schemeClr val="bg1"/>
                </a:solidFill>
              </a:rPr>
              <a:t>SAME </a:t>
            </a:r>
            <a:r>
              <a:rPr lang="en-AU" sz="1400" b="1" dirty="0" err="1" smtClean="0">
                <a:solidFill>
                  <a:schemeClr val="bg1"/>
                </a:solidFill>
              </a:rPr>
              <a:t>RMIT</a:t>
            </a:r>
            <a:r>
              <a:rPr lang="en-AU" sz="1400" b="1" dirty="0" smtClean="0">
                <a:solidFill>
                  <a:schemeClr val="bg1"/>
                </a:solidFill>
              </a:rPr>
              <a:t> </a:t>
            </a:r>
            <a:r>
              <a:rPr lang="en-AU" sz="1400" b="1" dirty="0" err="1" smtClean="0">
                <a:solidFill>
                  <a:schemeClr val="bg1"/>
                </a:solidFill>
              </a:rPr>
              <a:t>ind</a:t>
            </a:r>
            <a:r>
              <a:rPr lang="en-AU" sz="1400" b="1" dirty="0" smtClean="0">
                <a:solidFill>
                  <a:schemeClr val="bg1"/>
                </a:solidFill>
              </a:rPr>
              <a:t> design graduates </a:t>
            </a:r>
            <a:r>
              <a:rPr lang="en-AU" sz="1400" b="1" dirty="0">
                <a:solidFill>
                  <a:schemeClr val="bg1"/>
                </a:solidFill>
              </a:rPr>
              <a:t>competing for </a:t>
            </a:r>
            <a:r>
              <a:rPr lang="en-AU" sz="1400" b="1" i="1" dirty="0">
                <a:solidFill>
                  <a:schemeClr val="bg1"/>
                </a:solidFill>
              </a:rPr>
              <a:t>SAME </a:t>
            </a:r>
            <a:r>
              <a:rPr lang="en-AU" sz="1400" b="1" dirty="0" smtClean="0">
                <a:solidFill>
                  <a:schemeClr val="bg1"/>
                </a:solidFill>
              </a:rPr>
              <a:t>number of </a:t>
            </a:r>
            <a:r>
              <a:rPr lang="en-AU" sz="1400" b="1" dirty="0" err="1" smtClean="0">
                <a:solidFill>
                  <a:schemeClr val="bg1"/>
                </a:solidFill>
              </a:rPr>
              <a:t>ind</a:t>
            </a:r>
            <a:r>
              <a:rPr lang="en-AU" sz="1400" b="1" dirty="0" smtClean="0">
                <a:solidFill>
                  <a:schemeClr val="bg1"/>
                </a:solidFill>
              </a:rPr>
              <a:t> design jobs</a:t>
            </a:r>
            <a:endParaRPr lang="en-AU" sz="1400" b="1" dirty="0">
              <a:solidFill>
                <a:schemeClr val="bg1"/>
              </a:solidFill>
            </a:endParaRPr>
          </a:p>
          <a:p>
            <a:pPr marL="285750" indent="-285750">
              <a:buFont typeface="Arial" pitchFamily="34" charset="0"/>
              <a:buChar char="•"/>
            </a:pPr>
            <a:r>
              <a:rPr lang="en-AU" sz="1000" dirty="0" smtClean="0">
                <a:solidFill>
                  <a:schemeClr val="bg1"/>
                </a:solidFill>
              </a:rPr>
              <a:t>Broadly similar </a:t>
            </a:r>
            <a:r>
              <a:rPr lang="en-AU" sz="1000" dirty="0" err="1" smtClean="0">
                <a:solidFill>
                  <a:schemeClr val="bg1"/>
                </a:solidFill>
              </a:rPr>
              <a:t>RMIT</a:t>
            </a:r>
            <a:r>
              <a:rPr lang="en-AU" sz="1000" dirty="0" smtClean="0">
                <a:solidFill>
                  <a:schemeClr val="bg1"/>
                </a:solidFill>
              </a:rPr>
              <a:t> </a:t>
            </a:r>
            <a:r>
              <a:rPr lang="en-AU" sz="1000" dirty="0" err="1" smtClean="0">
                <a:solidFill>
                  <a:schemeClr val="bg1"/>
                </a:solidFill>
              </a:rPr>
              <a:t>ind</a:t>
            </a:r>
            <a:r>
              <a:rPr lang="en-AU" sz="1000" dirty="0" smtClean="0">
                <a:solidFill>
                  <a:schemeClr val="bg1"/>
                </a:solidFill>
              </a:rPr>
              <a:t> design students </a:t>
            </a:r>
            <a:r>
              <a:rPr lang="en-AU" sz="1000" dirty="0">
                <a:solidFill>
                  <a:schemeClr val="bg1"/>
                </a:solidFill>
              </a:rPr>
              <a:t>graduating (predominately stay in VIC)</a:t>
            </a:r>
          </a:p>
          <a:p>
            <a:pPr marL="285750" indent="-285750">
              <a:buFont typeface="Arial" pitchFamily="34" charset="0"/>
              <a:buChar char="•"/>
            </a:pPr>
            <a:r>
              <a:rPr lang="en-AU" sz="1000" dirty="0" smtClean="0">
                <a:solidFill>
                  <a:schemeClr val="bg1"/>
                </a:solidFill>
              </a:rPr>
              <a:t>Burning </a:t>
            </a:r>
            <a:r>
              <a:rPr lang="en-AU" sz="1000" dirty="0">
                <a:solidFill>
                  <a:schemeClr val="bg1"/>
                </a:solidFill>
              </a:rPr>
              <a:t>glass total ads for </a:t>
            </a:r>
            <a:r>
              <a:rPr lang="en-AU" sz="1000" dirty="0" smtClean="0">
                <a:solidFill>
                  <a:schemeClr val="bg1"/>
                </a:solidFill>
              </a:rPr>
              <a:t>Melbourne (</a:t>
            </a:r>
            <a:r>
              <a:rPr lang="en-AU" sz="1000" dirty="0" err="1" smtClean="0">
                <a:solidFill>
                  <a:schemeClr val="bg1"/>
                </a:solidFill>
              </a:rPr>
              <a:t>ind</a:t>
            </a:r>
            <a:r>
              <a:rPr lang="en-AU" sz="1000" dirty="0" smtClean="0">
                <a:solidFill>
                  <a:schemeClr val="bg1"/>
                </a:solidFill>
              </a:rPr>
              <a:t> design job search) shows reasonably consistent market since 2013 (off year in 2014?)</a:t>
            </a:r>
            <a:endParaRPr lang="en-AU" sz="1000" dirty="0">
              <a:solidFill>
                <a:schemeClr val="bg1"/>
              </a:solidFill>
            </a:endParaRP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55" y="1152643"/>
            <a:ext cx="299978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226" y="1152643"/>
            <a:ext cx="299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71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3202458952"/>
              </p:ext>
            </p:extLst>
          </p:nvPr>
        </p:nvGraphicFramePr>
        <p:xfrm>
          <a:off x="739800" y="1552225"/>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Calibri"/>
                        </a:rPr>
                        <a:t>Top 10</a:t>
                      </a:r>
                      <a:r>
                        <a:rPr lang="en-AU" sz="800" b="1" i="0" u="none" strike="noStrike" baseline="0" dirty="0" smtClean="0">
                          <a:solidFill>
                            <a:schemeClr val="bg1"/>
                          </a:solidFill>
                          <a:effectLst/>
                          <a:latin typeface="Calibri"/>
                        </a:rPr>
                        <a:t> - 2015</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42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Developer Programmer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Industrial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Experience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Product Design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Senior Net Technical Lead</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Software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Artistic Director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a:t>
                      </a:r>
                    </a:p>
                  </a:txBody>
                  <a:tcPr marL="9525" marR="9525" marT="9525" marB="0" anchor="b">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344859864"/>
              </p:ext>
            </p:extLst>
          </p:nvPr>
        </p:nvGraphicFramePr>
        <p:xfrm>
          <a:off x="739800" y="330673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Industrial Designer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38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Experience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Product Design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Developer Programmer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Interior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Systems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7</a:t>
                      </a:r>
                    </a:p>
                  </a:txBody>
                  <a:tcPr marL="9525" marR="9525" marT="9525" marB="0" anchor="b">
                    <a:lnL>
                      <a:noFill/>
                    </a:lnL>
                    <a:lnR>
                      <a:noFill/>
                    </a:lnR>
                    <a:lnT>
                      <a:noFill/>
                    </a:lnT>
                    <a:lnB>
                      <a:noFill/>
                    </a:lnB>
                  </a:tcPr>
                </a:tc>
              </a:tr>
            </a:tbl>
          </a:graphicData>
        </a:graphic>
      </p:graphicFrame>
      <p:sp>
        <p:nvSpPr>
          <p:cNvPr id="19" name="TextBox 18"/>
          <p:cNvSpPr txBox="1"/>
          <p:nvPr/>
        </p:nvSpPr>
        <p:spPr>
          <a:xfrm>
            <a:off x="1093800" y="1148890"/>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3794852409"/>
              </p:ext>
            </p:extLst>
          </p:nvPr>
        </p:nvGraphicFramePr>
        <p:xfrm>
          <a:off x="3581400" y="1552225"/>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- 2015</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61</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27</a:t>
                      </a:r>
                    </a:p>
                  </a:txBody>
                  <a:tcPr marL="9525" marR="9525" marT="9525" marB="0" anchor="b">
                    <a:lnL>
                      <a:noFill/>
                    </a:lnL>
                    <a:lnR>
                      <a:noFill/>
                    </a:lnR>
                    <a:lnT>
                      <a:noFill/>
                    </a:lnT>
                    <a:lnB>
                      <a:noFill/>
                    </a:lnB>
                    <a:noFill/>
                  </a:tcPr>
                </a:tc>
              </a:tr>
              <a:tr h="130993">
                <a:tc>
                  <a:txBody>
                    <a:bodyPr/>
                    <a:lstStyle/>
                    <a:p>
                      <a:pPr algn="l" fontAlgn="b"/>
                      <a:r>
                        <a:rPr lang="en-AU" sz="800" b="0" i="0" u="none" strike="noStrike" dirty="0">
                          <a:solidFill>
                            <a:schemeClr val="bg1"/>
                          </a:solidFill>
                          <a:effectLst/>
                          <a:latin typeface="Calibri"/>
                        </a:rPr>
                        <a:t>Industrial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Experience Designer</a:t>
                      </a:r>
                    </a:p>
                  </a:txBody>
                  <a:tcPr marL="9525" marR="9525" marT="9525" marB="0" anchor="b">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23</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Software Developer</a:t>
                      </a:r>
                    </a:p>
                  </a:txBody>
                  <a:tcPr marL="9525" marR="9525" marT="9525" marB="0" anchor="b">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13</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Solutions Architect</a:t>
                      </a:r>
                    </a:p>
                  </a:txBody>
                  <a:tcPr marL="9525" marR="9525" marT="9525" marB="0" anchor="b">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12</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Project Coordinator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Software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9</a:t>
                      </a:r>
                    </a:p>
                  </a:txBody>
                  <a:tcPr marL="9525" marR="9525" marT="9525" marB="0" anchor="b">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359432703"/>
              </p:ext>
            </p:extLst>
          </p:nvPr>
        </p:nvGraphicFramePr>
        <p:xfrm>
          <a:off x="3581400" y="330673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82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60</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Industrial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Experience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Brand Managers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Software Developer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Software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Electronics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10</a:t>
                      </a:r>
                    </a:p>
                  </a:txBody>
                  <a:tcPr marL="9525" marR="9525" marT="9525" marB="0" anchor="b">
                    <a:lnL>
                      <a:noFill/>
                    </a:lnL>
                    <a:lnR>
                      <a:noFill/>
                    </a:lnR>
                    <a:lnT>
                      <a:noFill/>
                    </a:lnT>
                    <a:lnB>
                      <a:noFill/>
                    </a:lnB>
                  </a:tcPr>
                </a:tc>
              </a:tr>
            </a:tbl>
          </a:graphicData>
        </a:graphic>
      </p:graphicFrame>
      <p:sp>
        <p:nvSpPr>
          <p:cNvPr id="24" name="TextBox 23"/>
          <p:cNvSpPr txBox="1"/>
          <p:nvPr/>
        </p:nvSpPr>
        <p:spPr>
          <a:xfrm>
            <a:off x="3935400" y="1148890"/>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371941820"/>
              </p:ext>
            </p:extLst>
          </p:nvPr>
        </p:nvGraphicFramePr>
        <p:xfrm>
          <a:off x="6324600" y="1552225"/>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- 2015</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Education Managers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Category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Experience Designer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Software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Systems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Electrical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Project Coordinator</a:t>
                      </a:r>
                    </a:p>
                  </a:txBody>
                  <a:tcPr marL="9525" marR="9525" marT="9525" marB="0" anchor="b">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4</a:t>
                      </a:r>
                    </a:p>
                  </a:txBody>
                  <a:tcPr marL="9525" marR="9525" marT="9525" marB="0" anchor="b">
                    <a:lnL>
                      <a:noFill/>
                    </a:lnL>
                    <a:lnR>
                      <a:noFill/>
                    </a:lnR>
                    <a:lnT>
                      <a:noFill/>
                    </a:lnT>
                    <a:lnB>
                      <a:noFill/>
                    </a:lnB>
                    <a:noFill/>
                  </a:tcPr>
                </a:tc>
              </a:tr>
              <a:tr h="130993">
                <a:tc>
                  <a:txBody>
                    <a:bodyPr/>
                    <a:lstStyle/>
                    <a:p>
                      <a:pPr algn="l" fontAlgn="b"/>
                      <a:r>
                        <a:rPr lang="en-AU" sz="800" b="0" i="0" u="none" strike="noStrike" dirty="0">
                          <a:solidFill>
                            <a:schemeClr val="bg1"/>
                          </a:solidFill>
                          <a:effectLst/>
                          <a:latin typeface="Calibri"/>
                        </a:rPr>
                        <a:t>Site Manager (Construction)</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Developer Programmer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Electrician</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a:t>
                      </a:r>
                    </a:p>
                  </a:txBody>
                  <a:tcPr marL="9525" marR="9525" marT="9525" marB="0" anchor="b">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015340108"/>
              </p:ext>
            </p:extLst>
          </p:nvPr>
        </p:nvGraphicFramePr>
        <p:xfrm>
          <a:off x="6324600" y="3306730"/>
          <a:ext cx="2232000" cy="1577340"/>
        </p:xfrm>
        <a:graphic>
          <a:graphicData uri="http://schemas.openxmlformats.org/drawingml/2006/table">
            <a:tbl>
              <a:tblPr/>
              <a:tblGrid>
                <a:gridCol w="1872000"/>
                <a:gridCol w="3600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Developer Programmer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12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Category Manager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Hardware Technician</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Buyer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Electronics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Engineering Manager/ Project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Technical Writer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University Lecturer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a:t>
                      </a:r>
                    </a:p>
                  </a:txBody>
                  <a:tcPr marL="9525" marR="9525" marT="9525" marB="0" anchor="b">
                    <a:lnL>
                      <a:noFill/>
                    </a:lnL>
                    <a:lnR>
                      <a:noFill/>
                    </a:lnR>
                    <a:lnT>
                      <a:noFill/>
                    </a:lnT>
                    <a:lnB>
                      <a:noFill/>
                    </a:lnB>
                  </a:tcPr>
                </a:tc>
              </a:tr>
            </a:tbl>
          </a:graphicData>
        </a:graphic>
      </p:graphicFrame>
      <p:sp>
        <p:nvSpPr>
          <p:cNvPr id="27" name="TextBox 26"/>
          <p:cNvSpPr txBox="1"/>
          <p:nvPr/>
        </p:nvSpPr>
        <p:spPr>
          <a:xfrm>
            <a:off x="6678600" y="1148890"/>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4" name="Straight Connector 3"/>
          <p:cNvCxnSpPr/>
          <p:nvPr/>
        </p:nvCxnSpPr>
        <p:spPr>
          <a:xfrm>
            <a:off x="3276600" y="114889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1123950"/>
            <a:ext cx="0" cy="378506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bg1"/>
                </a:solidFill>
                <a:latin typeface="+mj-lt"/>
                <a:ea typeface="+mj-ea"/>
                <a:cs typeface="+mj-cs"/>
              </a:rPr>
              <a:t>3.1. ‘Top ten job titles’ </a:t>
            </a:r>
            <a:r>
              <a:rPr lang="en-AU" sz="2400" i="1" kern="1200" dirty="0">
                <a:solidFill>
                  <a:schemeClr val="bg1"/>
                </a:solidFill>
                <a:latin typeface="+mj-lt"/>
                <a:ea typeface="+mj-ea"/>
                <a:cs typeface="+mj-cs"/>
              </a:rPr>
              <a:t>2015 vs. 2016</a:t>
            </a:r>
            <a:br>
              <a:rPr lang="en-AU" sz="2400" i="1" kern="1200" dirty="0">
                <a:solidFill>
                  <a:schemeClr val="bg1"/>
                </a:solidFill>
                <a:latin typeface="+mj-lt"/>
                <a:ea typeface="+mj-ea"/>
                <a:cs typeface="+mj-cs"/>
              </a:rPr>
            </a:br>
            <a:r>
              <a:rPr lang="en-AU" sz="2000" i="1" kern="1200" dirty="0" smtClean="0">
                <a:solidFill>
                  <a:srgbClr val="00CC00"/>
                </a:solidFill>
                <a:latin typeface="+mj-lt"/>
                <a:ea typeface="+mj-ea"/>
                <a:cs typeface="+mj-cs"/>
              </a:rPr>
              <a:t>Burning Glass: Industrial Design search</a:t>
            </a:r>
            <a:endParaRPr lang="en-AU" sz="2000" i="1" kern="1200" dirty="0">
              <a:solidFill>
                <a:srgbClr val="00CC00"/>
              </a:solidFill>
              <a:latin typeface="+mj-lt"/>
              <a:ea typeface="+mj-ea"/>
              <a:cs typeface="+mj-cs"/>
            </a:endParaRPr>
          </a:p>
        </p:txBody>
      </p:sp>
    </p:spTree>
    <p:extLst>
      <p:ext uri="{BB962C8B-B14F-4D97-AF65-F5344CB8AC3E}">
        <p14:creationId xmlns:p14="http://schemas.microsoft.com/office/powerpoint/2010/main" val="18819700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4165237645"/>
              </p:ext>
            </p:extLst>
          </p:nvPr>
        </p:nvGraphicFramePr>
        <p:xfrm>
          <a:off x="699600" y="1552225"/>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bg1"/>
                          </a:solidFill>
                          <a:effectLst/>
                          <a:latin typeface="Calibri"/>
                        </a:rPr>
                        <a:t>Top 10</a:t>
                      </a:r>
                      <a:r>
                        <a:rPr lang="en-AU" sz="800" b="1" i="0" u="none" strike="noStrike" baseline="0" dirty="0" smtClean="0">
                          <a:solidFill>
                            <a:schemeClr val="bg1"/>
                          </a:solidFill>
                          <a:effectLst/>
                          <a:latin typeface="Calibri"/>
                        </a:rPr>
                        <a:t> - 2015</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bg1"/>
                          </a:solidFill>
                          <a:effectLst/>
                          <a:latin typeface="Calibri"/>
                        </a:rPr>
                        <a:t>Computer Aided </a:t>
                      </a:r>
                      <a:r>
                        <a:rPr lang="en-AU" sz="800" b="0" i="0" u="none" strike="noStrike" dirty="0" err="1">
                          <a:solidFill>
                            <a:schemeClr val="bg1"/>
                          </a:solidFill>
                          <a:effectLst/>
                          <a:latin typeface="Calibri"/>
                        </a:rPr>
                        <a:t>Draughting</a:t>
                      </a:r>
                      <a:r>
                        <a:rPr lang="en-AU" sz="800" b="0" i="0" u="none" strike="noStrike" dirty="0">
                          <a:solidFill>
                            <a:schemeClr val="bg1"/>
                          </a:solidFill>
                          <a:effectLst/>
                          <a:latin typeface="Calibri"/>
                        </a:rPr>
                        <a:t>/Design (CAD)</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62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Adobe Photoshop</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46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SQL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28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.NET Programming</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ASP</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C#</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SQL Server</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27</a:t>
                      </a:r>
                    </a:p>
                  </a:txBody>
                  <a:tcPr marL="9525" marR="9525" marT="9525" marB="0" anchor="b">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099789399"/>
              </p:ext>
            </p:extLst>
          </p:nvPr>
        </p:nvGraphicFramePr>
        <p:xfrm>
          <a:off x="699600" y="3306730"/>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62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Computer Aided Draughting/Design (CAD)</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58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42</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Illustrator</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Visual Design</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Interface (UI) Design</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20</a:t>
                      </a:r>
                    </a:p>
                  </a:txBody>
                  <a:tcPr marL="9525" marR="9525" marT="9525" marB="0" anchor="b">
                    <a:lnL>
                      <a:noFill/>
                    </a:lnL>
                    <a:lnR>
                      <a:noFill/>
                    </a:lnR>
                    <a:lnT>
                      <a:noFill/>
                    </a:lnT>
                    <a:lnB>
                      <a:noFill/>
                    </a:lnB>
                  </a:tcPr>
                </a:tc>
              </a:tr>
            </a:tbl>
          </a:graphicData>
        </a:graphic>
      </p:graphicFrame>
      <p:sp>
        <p:nvSpPr>
          <p:cNvPr id="19" name="TextBox 18"/>
          <p:cNvSpPr txBox="1"/>
          <p:nvPr/>
        </p:nvSpPr>
        <p:spPr>
          <a:xfrm>
            <a:off x="1081200" y="1148890"/>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281152119"/>
              </p:ext>
            </p:extLst>
          </p:nvPr>
        </p:nvGraphicFramePr>
        <p:xfrm>
          <a:off x="3480900" y="1552225"/>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- 2015</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Computer Aided Draughting/Design (CAD)</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69</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Adobe Photoshop</a:t>
                      </a:r>
                    </a:p>
                  </a:txBody>
                  <a:tcPr marL="9525" marR="9525" marT="9525" marB="0" anchor="b">
                    <a:lnL>
                      <a:noFill/>
                    </a:lnL>
                    <a:lnR>
                      <a:noFill/>
                    </a:lnR>
                    <a:lnT>
                      <a:noFill/>
                    </a:lnT>
                    <a:lnB>
                      <a:noFill/>
                    </a:lnB>
                    <a:noFill/>
                  </a:tcPr>
                </a:tc>
                <a:tc>
                  <a:txBody>
                    <a:bodyPr/>
                    <a:lstStyle/>
                    <a:p>
                      <a:pPr algn="r" fontAlgn="b"/>
                      <a:r>
                        <a:rPr lang="en-AU" sz="800" b="0" i="0" u="none" strike="noStrike">
                          <a:solidFill>
                            <a:schemeClr val="bg1"/>
                          </a:solidFill>
                          <a:effectLst/>
                          <a:latin typeface="Calibri"/>
                        </a:rPr>
                        <a:t>61</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41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noFill/>
                  </a:tcPr>
                </a:tc>
                <a:tc>
                  <a:txBody>
                    <a:bodyPr/>
                    <a:lstStyle/>
                    <a:p>
                      <a:pPr algn="r" fontAlgn="b"/>
                      <a:r>
                        <a:rPr lang="en-AU" sz="800" b="0" i="0" u="none" strike="noStrike">
                          <a:solidFill>
                            <a:schemeClr val="bg1"/>
                          </a:solidFill>
                          <a:effectLst/>
                          <a:latin typeface="Calibri"/>
                        </a:rPr>
                        <a:t>40</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SQL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40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noFill/>
                  </a:tcPr>
                </a:tc>
                <a:tc>
                  <a:txBody>
                    <a:bodyPr/>
                    <a:lstStyle/>
                    <a:p>
                      <a:pPr algn="r" fontAlgn="b"/>
                      <a:r>
                        <a:rPr lang="en-AU" sz="800" b="0" i="0" u="none" strike="noStrike">
                          <a:solidFill>
                            <a:schemeClr val="bg1"/>
                          </a:solidFill>
                          <a:effectLst/>
                          <a:latin typeface="Calibri"/>
                        </a:rPr>
                        <a:t>39</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noFill/>
                  </a:tcPr>
                </a:tc>
                <a:tc>
                  <a:txBody>
                    <a:bodyPr/>
                    <a:lstStyle/>
                    <a:p>
                      <a:pPr algn="r" fontAlgn="b"/>
                      <a:r>
                        <a:rPr lang="en-AU" sz="800" b="0" i="0" u="none" strike="noStrike">
                          <a:solidFill>
                            <a:schemeClr val="bg1"/>
                          </a:solidFill>
                          <a:effectLst/>
                          <a:latin typeface="Calibri"/>
                        </a:rPr>
                        <a:t>36</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Illustrator</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28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26</a:t>
                      </a:r>
                    </a:p>
                  </a:txBody>
                  <a:tcPr marL="9525" marR="9525" marT="9525" marB="0" anchor="b">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290278839"/>
              </p:ext>
            </p:extLst>
          </p:nvPr>
        </p:nvGraphicFramePr>
        <p:xfrm>
          <a:off x="3480900" y="3306730"/>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99</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78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Computer Aided Draughting/Design (CAD)</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71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58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SQL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53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51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Visual Design</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40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36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32</a:t>
                      </a:r>
                    </a:p>
                  </a:txBody>
                  <a:tcPr marL="9525" marR="9525" marT="9525" marB="0" anchor="b">
                    <a:lnL>
                      <a:noFill/>
                    </a:lnL>
                    <a:lnR>
                      <a:noFill/>
                    </a:lnR>
                    <a:lnT>
                      <a:noFill/>
                    </a:lnT>
                    <a:lnB>
                      <a:noFill/>
                    </a:lnB>
                  </a:tcPr>
                </a:tc>
              </a:tr>
            </a:tbl>
          </a:graphicData>
        </a:graphic>
      </p:graphicFrame>
      <p:sp>
        <p:nvSpPr>
          <p:cNvPr id="24" name="TextBox 23"/>
          <p:cNvSpPr txBox="1"/>
          <p:nvPr/>
        </p:nvSpPr>
        <p:spPr>
          <a:xfrm>
            <a:off x="3795600" y="1148890"/>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505896489"/>
              </p:ext>
            </p:extLst>
          </p:nvPr>
        </p:nvGraphicFramePr>
        <p:xfrm>
          <a:off x="6262200" y="1552225"/>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- 2015</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18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Computer Aided </a:t>
                      </a:r>
                      <a:r>
                        <a:rPr lang="en-AU" sz="800" b="0" i="0" u="none" strike="noStrike" dirty="0" err="1">
                          <a:solidFill>
                            <a:schemeClr val="bg1"/>
                          </a:solidFill>
                          <a:effectLst/>
                          <a:latin typeface="Calibri"/>
                        </a:rPr>
                        <a:t>Draughting</a:t>
                      </a:r>
                      <a:r>
                        <a:rPr lang="en-AU" sz="800" b="0" i="0" u="none" strike="noStrike" dirty="0">
                          <a:solidFill>
                            <a:schemeClr val="bg1"/>
                          </a:solidFill>
                          <a:effectLst/>
                          <a:latin typeface="Calibri"/>
                        </a:rPr>
                        <a:t>/Design (CAD)</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Design Software</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Enterprise Resource Planning (ERP)</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SQL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noFill/>
                  </a:tcPr>
                </a:tc>
                <a:tc>
                  <a:txBody>
                    <a:bodyPr/>
                    <a:lstStyle/>
                    <a:p>
                      <a:pPr algn="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5</a:t>
                      </a:r>
                    </a:p>
                  </a:txBody>
                  <a:tcPr marL="9525" marR="9525" marT="9525" marB="0" anchor="b">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429764719"/>
              </p:ext>
            </p:extLst>
          </p:nvPr>
        </p:nvGraphicFramePr>
        <p:xfrm>
          <a:off x="6262200" y="3306730"/>
          <a:ext cx="2196000" cy="1577340"/>
        </p:xfrm>
        <a:graphic>
          <a:graphicData uri="http://schemas.openxmlformats.org/drawingml/2006/table">
            <a:tbl>
              <a:tblPr/>
              <a:tblGrid>
                <a:gridCol w="1756800"/>
                <a:gridCol w="439200"/>
              </a:tblGrid>
              <a:tr h="130993">
                <a:tc gridSpan="2">
                  <a:txBody>
                    <a:bodyPr/>
                    <a:lstStyle/>
                    <a:p>
                      <a:pPr algn="ctr" fontAlgn="b"/>
                      <a:r>
                        <a:rPr lang="en-AU" sz="800" b="1" i="0" u="none" strike="noStrike" dirty="0" smtClean="0">
                          <a:solidFill>
                            <a:schemeClr val="bg1"/>
                          </a:solidFill>
                          <a:effectLst/>
                          <a:latin typeface="+mn-lt"/>
                        </a:rPr>
                        <a:t>Top 10</a:t>
                      </a:r>
                      <a:r>
                        <a:rPr lang="en-AU" sz="800" b="1" i="0" u="none" strike="noStrike" baseline="0" dirty="0" smtClean="0">
                          <a:solidFill>
                            <a:schemeClr val="bg1"/>
                          </a:solidFill>
                          <a:effectLst/>
                          <a:latin typeface="+mn-lt"/>
                        </a:rPr>
                        <a:t> - 2016</a:t>
                      </a:r>
                      <a:endParaRPr lang="en-AU" sz="800" b="1" i="0" u="none" strike="noStrike" dirty="0">
                        <a:solidFill>
                          <a:schemeClr val="bg1"/>
                        </a:solidFill>
                        <a:effectLst/>
                        <a:latin typeface="+mn-lt"/>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smtClean="0">
                          <a:solidFill>
                            <a:schemeClr val="bg1"/>
                          </a:solidFill>
                          <a:effectLst/>
                          <a:latin typeface="Calibri"/>
                        </a:rPr>
                        <a:t>Count</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SQL</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r" fontAlgn="b"/>
                      <a:r>
                        <a:rPr lang="en-AU" sz="800" b="0" i="0" u="none" strike="noStrike">
                          <a:solidFill>
                            <a:schemeClr val="bg1"/>
                          </a:solidFill>
                          <a:effectLst/>
                          <a:latin typeface="Calibri"/>
                        </a:rPr>
                        <a:t>19</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Computer Aided </a:t>
                      </a:r>
                      <a:r>
                        <a:rPr lang="en-AU" sz="800" b="0" i="0" u="none" strike="noStrike" dirty="0" err="1">
                          <a:solidFill>
                            <a:schemeClr val="bg1"/>
                          </a:solidFill>
                          <a:effectLst/>
                          <a:latin typeface="Calibri"/>
                        </a:rPr>
                        <a:t>Draughting</a:t>
                      </a:r>
                      <a:r>
                        <a:rPr lang="en-AU" sz="800" b="0" i="0" u="none" strike="noStrike" dirty="0">
                          <a:solidFill>
                            <a:schemeClr val="bg1"/>
                          </a:solidFill>
                          <a:effectLst/>
                          <a:latin typeface="Calibri"/>
                        </a:rPr>
                        <a:t>/Design (CAD)</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.NET Programming</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C#</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ASP</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Windows</a:t>
                      </a:r>
                    </a:p>
                  </a:txBody>
                  <a:tcPr marL="9525" marR="9525" marT="9525" marB="0" anchor="b">
                    <a:lnL>
                      <a:noFill/>
                    </a:lnL>
                    <a:lnR>
                      <a:noFill/>
                    </a:lnR>
                    <a:lnT>
                      <a:noFill/>
                    </a:lnT>
                    <a:lnB>
                      <a:noFill/>
                    </a:lnB>
                  </a:tcPr>
                </a:tc>
                <a:tc>
                  <a:txBody>
                    <a:bodyPr/>
                    <a:lstStyle/>
                    <a:p>
                      <a:pPr algn="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Visual Studio</a:t>
                      </a:r>
                    </a:p>
                  </a:txBody>
                  <a:tcPr marL="9525" marR="9525" marT="9525" marB="0" anchor="b">
                    <a:lnL>
                      <a:noFill/>
                    </a:lnL>
                    <a:lnR>
                      <a:noFill/>
                    </a:lnR>
                    <a:lnT>
                      <a:noFill/>
                    </a:lnT>
                    <a:lnB>
                      <a:noFill/>
                    </a:lnB>
                  </a:tcPr>
                </a:tc>
                <a:tc>
                  <a:txBody>
                    <a:bodyPr/>
                    <a:lstStyle/>
                    <a:p>
                      <a:pPr algn="r" fontAlgn="b"/>
                      <a:r>
                        <a:rPr lang="en-AU" sz="800" b="0" i="0" u="none" strike="noStrike" dirty="0">
                          <a:solidFill>
                            <a:schemeClr val="bg1"/>
                          </a:solidFill>
                          <a:effectLst/>
                          <a:latin typeface="Calibri"/>
                        </a:rPr>
                        <a:t>5</a:t>
                      </a:r>
                    </a:p>
                  </a:txBody>
                  <a:tcPr marL="9525" marR="9525" marT="9525" marB="0" anchor="b">
                    <a:lnL>
                      <a:noFill/>
                    </a:lnL>
                    <a:lnR>
                      <a:noFill/>
                    </a:lnR>
                    <a:lnT>
                      <a:noFill/>
                    </a:lnT>
                    <a:lnB>
                      <a:noFill/>
                    </a:lnB>
                  </a:tcPr>
                </a:tc>
              </a:tr>
            </a:tbl>
          </a:graphicData>
        </a:graphic>
      </p:graphicFrame>
      <p:sp>
        <p:nvSpPr>
          <p:cNvPr id="27" name="TextBox 26"/>
          <p:cNvSpPr txBox="1"/>
          <p:nvPr/>
        </p:nvSpPr>
        <p:spPr>
          <a:xfrm>
            <a:off x="6643800" y="1148890"/>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4" name="Straight Connector 3"/>
          <p:cNvCxnSpPr/>
          <p:nvPr/>
        </p:nvCxnSpPr>
        <p:spPr>
          <a:xfrm>
            <a:off x="3276600" y="114889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1123950"/>
            <a:ext cx="0" cy="378506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bg1"/>
                </a:solidFill>
                <a:latin typeface="+mj-lt"/>
                <a:ea typeface="+mj-ea"/>
                <a:cs typeface="+mj-cs"/>
              </a:rPr>
              <a:t>3.2. ‘Top ten software skills’ </a:t>
            </a:r>
            <a:r>
              <a:rPr lang="en-AU" sz="2400" i="1" kern="1200" dirty="0">
                <a:solidFill>
                  <a:schemeClr val="bg1"/>
                </a:solidFill>
                <a:latin typeface="+mj-lt"/>
                <a:ea typeface="+mj-ea"/>
                <a:cs typeface="+mj-cs"/>
              </a:rPr>
              <a:t>2015 vs. 2016</a:t>
            </a:r>
            <a:br>
              <a:rPr lang="en-AU" sz="2400" i="1" kern="1200" dirty="0">
                <a:solidFill>
                  <a:schemeClr val="bg1"/>
                </a:solidFill>
                <a:latin typeface="+mj-lt"/>
                <a:ea typeface="+mj-ea"/>
                <a:cs typeface="+mj-cs"/>
              </a:rPr>
            </a:br>
            <a:r>
              <a:rPr lang="en-AU" sz="2000" i="1" kern="1200" dirty="0">
                <a:solidFill>
                  <a:srgbClr val="00CC00"/>
                </a:solidFill>
                <a:latin typeface="+mj-lt"/>
                <a:ea typeface="+mj-ea"/>
                <a:cs typeface="+mj-cs"/>
              </a:rPr>
              <a:t>Burning Glass: </a:t>
            </a:r>
            <a:r>
              <a:rPr lang="en-AU" sz="2000" i="1" kern="1200" dirty="0" smtClean="0">
                <a:solidFill>
                  <a:srgbClr val="00CC00"/>
                </a:solidFill>
                <a:latin typeface="+mj-lt"/>
                <a:ea typeface="+mj-ea"/>
                <a:cs typeface="+mj-cs"/>
              </a:rPr>
              <a:t>Industrial Design search</a:t>
            </a:r>
            <a:endParaRPr lang="en-AU" sz="2000" i="1" kern="1200" dirty="0">
              <a:solidFill>
                <a:srgbClr val="00CC00"/>
              </a:solidFill>
              <a:latin typeface="+mj-lt"/>
              <a:ea typeface="+mj-ea"/>
              <a:cs typeface="+mj-cs"/>
            </a:endParaRPr>
          </a:p>
        </p:txBody>
      </p:sp>
    </p:spTree>
    <p:extLst>
      <p:ext uri="{BB962C8B-B14F-4D97-AF65-F5344CB8AC3E}">
        <p14:creationId xmlns:p14="http://schemas.microsoft.com/office/powerpoint/2010/main" val="1895773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9050"/>
            <a:ext cx="7467600" cy="857250"/>
          </a:xfrm>
        </p:spPr>
        <p:txBody>
          <a:bodyPr>
            <a:normAutofit/>
          </a:bodyPr>
          <a:lstStyle/>
          <a:p>
            <a:pPr algn="l"/>
            <a:r>
              <a:rPr lang="en-AU" dirty="0" smtClean="0">
                <a:solidFill>
                  <a:schemeClr val="tx1"/>
                </a:solidFill>
                <a:latin typeface="Museo Sans 700"/>
                <a:cs typeface="Museo Sans 700"/>
              </a:rPr>
              <a:t>Contents</a:t>
            </a:r>
            <a:endParaRPr lang="en-AU" dirty="0">
              <a:solidFill>
                <a:schemeClr val="tx1"/>
              </a:solidFill>
              <a:latin typeface="Museo Sans 700"/>
              <a:cs typeface="Museo Sans 7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4" name="TextBox 3"/>
          <p:cNvSpPr txBox="1"/>
          <p:nvPr/>
        </p:nvSpPr>
        <p:spPr>
          <a:xfrm>
            <a:off x="895052" y="819150"/>
            <a:ext cx="7835922" cy="3862596"/>
          </a:xfrm>
          <a:prstGeom prst="rect">
            <a:avLst/>
          </a:prstGeom>
          <a:noFill/>
        </p:spPr>
        <p:txBody>
          <a:bodyPr wrap="square" rtlCol="0">
            <a:spAutoFit/>
          </a:bodyPr>
          <a:lstStyle/>
          <a:p>
            <a:r>
              <a:rPr lang="en-AU" sz="1400" dirty="0" smtClean="0"/>
              <a:t>The three main research questions were explored in the following manner:</a:t>
            </a:r>
          </a:p>
          <a:p>
            <a:endParaRPr lang="en-AU" sz="1400" b="1" dirty="0"/>
          </a:p>
          <a:p>
            <a:r>
              <a:rPr lang="en-AU" sz="1400" b="1" dirty="0" smtClean="0"/>
              <a:t>1. “Are </a:t>
            </a:r>
            <a:r>
              <a:rPr lang="en-AU" sz="1400" b="1" dirty="0"/>
              <a:t>graduates securing jobs locally or are they mobile, and what are their roles</a:t>
            </a:r>
            <a:r>
              <a:rPr lang="en-AU" sz="1400" b="1" dirty="0" smtClean="0"/>
              <a:t>?”</a:t>
            </a:r>
          </a:p>
          <a:p>
            <a:pPr lvl="1"/>
            <a:r>
              <a:rPr lang="en-AU" sz="1200" i="1" dirty="0"/>
              <a:t>1</a:t>
            </a:r>
            <a:r>
              <a:rPr lang="en-AU" sz="1200" i="1" dirty="0" smtClean="0"/>
              <a:t>.1. </a:t>
            </a:r>
            <a:r>
              <a:rPr lang="en-AU" sz="1200" i="1" dirty="0" err="1" smtClean="0"/>
              <a:t>RMIT</a:t>
            </a:r>
            <a:r>
              <a:rPr lang="en-AU" sz="1200" i="1" dirty="0" smtClean="0"/>
              <a:t> graduates vs. </a:t>
            </a:r>
            <a:r>
              <a:rPr lang="en-AU" sz="1200" i="1" dirty="0" err="1" smtClean="0"/>
              <a:t>RMIT</a:t>
            </a:r>
            <a:r>
              <a:rPr lang="en-AU" sz="1200" i="1" dirty="0" smtClean="0"/>
              <a:t> survey respondents</a:t>
            </a:r>
          </a:p>
          <a:p>
            <a:pPr lvl="1"/>
            <a:r>
              <a:rPr lang="en-AU" sz="1200" i="1" dirty="0"/>
              <a:t>1</a:t>
            </a:r>
            <a:r>
              <a:rPr lang="en-AU" sz="1200" i="1" dirty="0" smtClean="0"/>
              <a:t>.2. Are </a:t>
            </a:r>
            <a:r>
              <a:rPr lang="en-AU" sz="1200" i="1" dirty="0" err="1" smtClean="0"/>
              <a:t>RMIT</a:t>
            </a:r>
            <a:r>
              <a:rPr lang="en-AU" sz="1200" i="1" dirty="0" smtClean="0"/>
              <a:t> graduates working? And where?</a:t>
            </a:r>
          </a:p>
          <a:p>
            <a:pPr lvl="1"/>
            <a:r>
              <a:rPr lang="en-AU" sz="1200" i="1" dirty="0"/>
              <a:t>1</a:t>
            </a:r>
            <a:r>
              <a:rPr lang="en-AU" sz="1200" i="1" dirty="0" smtClean="0"/>
              <a:t>.3. What roles are </a:t>
            </a:r>
            <a:r>
              <a:rPr lang="en-AU" sz="1200" i="1" dirty="0" err="1" smtClean="0"/>
              <a:t>RMIT</a:t>
            </a:r>
            <a:r>
              <a:rPr lang="en-AU" sz="1200" i="1" dirty="0" smtClean="0"/>
              <a:t> graduates working in?</a:t>
            </a:r>
          </a:p>
          <a:p>
            <a:pPr lvl="1"/>
            <a:endParaRPr lang="en-AU" sz="1200" i="1" dirty="0" smtClean="0"/>
          </a:p>
          <a:p>
            <a:r>
              <a:rPr lang="en-AU" sz="1400" b="1" dirty="0"/>
              <a:t>2</a:t>
            </a:r>
            <a:r>
              <a:rPr lang="en-AU" sz="1400" b="1" dirty="0" smtClean="0"/>
              <a:t>. “Are </a:t>
            </a:r>
            <a:r>
              <a:rPr lang="en-AU" sz="1400" b="1" dirty="0"/>
              <a:t>there more graduates in Melbourne competing for the jobs available</a:t>
            </a:r>
            <a:r>
              <a:rPr lang="en-AU" sz="1400" b="1" dirty="0" smtClean="0"/>
              <a:t>?”</a:t>
            </a:r>
          </a:p>
          <a:p>
            <a:pPr lvl="1"/>
            <a:r>
              <a:rPr lang="en-AU" sz="1200" i="1" dirty="0"/>
              <a:t>2</a:t>
            </a:r>
            <a:r>
              <a:rPr lang="en-AU" sz="1200" i="1" dirty="0" smtClean="0"/>
              <a:t>.1. Supply vs. demand</a:t>
            </a:r>
            <a:br>
              <a:rPr lang="en-AU" sz="1200" i="1" dirty="0" smtClean="0"/>
            </a:br>
            <a:endParaRPr lang="en-AU" sz="1200" i="1" dirty="0" smtClean="0"/>
          </a:p>
          <a:p>
            <a:r>
              <a:rPr lang="en-AU" sz="1400" b="1" dirty="0"/>
              <a:t>3</a:t>
            </a:r>
            <a:r>
              <a:rPr lang="en-AU" sz="1400" b="1" dirty="0" smtClean="0"/>
              <a:t>. “Are </a:t>
            </a:r>
            <a:r>
              <a:rPr lang="en-AU" sz="1400" b="1" dirty="0"/>
              <a:t>roles changing more rapidly in Melbourne than Sydney and Brisbane (or vice versa</a:t>
            </a:r>
            <a:r>
              <a:rPr lang="en-AU" sz="1400" b="1" dirty="0" smtClean="0"/>
              <a:t>)?”</a:t>
            </a:r>
          </a:p>
          <a:p>
            <a:pPr lvl="1"/>
            <a:r>
              <a:rPr lang="en-AU" sz="1200" i="1" dirty="0" smtClean="0"/>
              <a:t>3.1. ‘Top ten job titles’ 2015 vs. 2016</a:t>
            </a:r>
            <a:r>
              <a:rPr lang="en-AU" sz="1400" dirty="0" smtClean="0"/>
              <a:t> </a:t>
            </a:r>
          </a:p>
          <a:p>
            <a:pPr lvl="1"/>
            <a:r>
              <a:rPr lang="en-AU" sz="1200" i="1" dirty="0" smtClean="0"/>
              <a:t>3.2. </a:t>
            </a:r>
            <a:r>
              <a:rPr lang="en-AU" sz="1200" i="1" dirty="0"/>
              <a:t>‘Top ten </a:t>
            </a:r>
            <a:r>
              <a:rPr lang="en-AU" sz="1200" i="1" dirty="0" smtClean="0"/>
              <a:t>software skills’ </a:t>
            </a:r>
            <a:r>
              <a:rPr lang="en-AU" sz="1200" i="1" dirty="0"/>
              <a:t>2015 vs. 2016 </a:t>
            </a:r>
            <a:r>
              <a:rPr lang="en-AU" sz="1200" i="1" dirty="0" smtClean="0"/>
              <a:t>– for </a:t>
            </a:r>
            <a:r>
              <a:rPr lang="en-AU" sz="1200" i="1" dirty="0" err="1" smtClean="0"/>
              <a:t>NFOE</a:t>
            </a:r>
            <a:r>
              <a:rPr lang="en-AU" sz="1200" i="1" dirty="0" smtClean="0"/>
              <a:t> only</a:t>
            </a:r>
            <a:endParaRPr lang="en-AU" sz="1200" i="1" dirty="0"/>
          </a:p>
          <a:p>
            <a:pPr lvl="1"/>
            <a:endParaRPr lang="en-AU" sz="1400" dirty="0" smtClean="0"/>
          </a:p>
          <a:p>
            <a:r>
              <a:rPr lang="en-AU" sz="1400" b="1" dirty="0"/>
              <a:t>4. </a:t>
            </a:r>
            <a:r>
              <a:rPr lang="en-AU" sz="1400" b="1" dirty="0" smtClean="0"/>
              <a:t>Appendices</a:t>
            </a:r>
          </a:p>
          <a:p>
            <a:pPr marL="0" lvl="1"/>
            <a:r>
              <a:rPr lang="en-AU" sz="1200" i="1" dirty="0"/>
              <a:t> </a:t>
            </a:r>
            <a:r>
              <a:rPr lang="en-AU" sz="1200" i="1" dirty="0" smtClean="0"/>
              <a:t>           4.1</a:t>
            </a:r>
            <a:r>
              <a:rPr lang="en-AU" sz="1200" i="1" dirty="0"/>
              <a:t>. </a:t>
            </a:r>
            <a:r>
              <a:rPr lang="en-AU" sz="1200" i="1" dirty="0" smtClean="0"/>
              <a:t>‘Biggest movers’ </a:t>
            </a:r>
            <a:r>
              <a:rPr lang="en-AU" sz="1200" i="1" dirty="0"/>
              <a:t>2015 vs. 2016 </a:t>
            </a:r>
            <a:r>
              <a:rPr lang="en-AU" sz="1200" i="1" dirty="0" smtClean="0"/>
              <a:t>(job titles)</a:t>
            </a:r>
          </a:p>
          <a:p>
            <a:pPr marL="0" lvl="1"/>
            <a:r>
              <a:rPr lang="en-AU" sz="1200" i="1" dirty="0"/>
              <a:t>  </a:t>
            </a:r>
            <a:r>
              <a:rPr lang="en-AU" sz="1200" i="1" dirty="0" smtClean="0"/>
              <a:t>          4.2. </a:t>
            </a:r>
            <a:r>
              <a:rPr lang="en-AU" sz="1200" i="1" dirty="0"/>
              <a:t>‘Biggest movers’ 2015 vs. 2016 </a:t>
            </a:r>
            <a:r>
              <a:rPr lang="en-AU" sz="1200" i="1" dirty="0" smtClean="0"/>
              <a:t>(software skills) – for </a:t>
            </a:r>
            <a:r>
              <a:rPr lang="en-AU" sz="1200" i="1" dirty="0" err="1" smtClean="0"/>
              <a:t>NFOE</a:t>
            </a:r>
            <a:r>
              <a:rPr lang="en-AU" sz="1200" i="1" dirty="0" smtClean="0"/>
              <a:t> only</a:t>
            </a:r>
            <a:endParaRPr lang="en-AU" sz="1400" b="1" i="1" dirty="0" smtClean="0"/>
          </a:p>
          <a:p>
            <a:pPr marL="228600" indent="-228600">
              <a:buAutoNum type="arabicPeriod"/>
            </a:pPr>
            <a:endParaRPr lang="en-AU" sz="1100" i="1" dirty="0" smtClean="0"/>
          </a:p>
        </p:txBody>
      </p:sp>
    </p:spTree>
    <p:extLst>
      <p:ext uri="{BB962C8B-B14F-4D97-AF65-F5344CB8AC3E}">
        <p14:creationId xmlns:p14="http://schemas.microsoft.com/office/powerpoint/2010/main" val="11931120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bg1"/>
                </a:solidFill>
                <a:latin typeface="+mj-lt"/>
                <a:ea typeface="+mj-ea"/>
                <a:cs typeface="+mj-cs"/>
              </a:rPr>
              <a:t>4. Appendices</a:t>
            </a:r>
            <a:endParaRPr lang="en-AU" sz="2400" i="1" kern="1200" dirty="0">
              <a:solidFill>
                <a:srgbClr val="CB181D"/>
              </a:solidFill>
              <a:latin typeface="+mj-lt"/>
              <a:ea typeface="+mj-ea"/>
              <a:cs typeface="+mj-cs"/>
            </a:endParaRPr>
          </a:p>
        </p:txBody>
      </p:sp>
      <p:sp>
        <p:nvSpPr>
          <p:cNvPr id="12" name="Title 1"/>
          <p:cNvSpPr txBox="1">
            <a:spLocks/>
          </p:cNvSpPr>
          <p:nvPr/>
        </p:nvSpPr>
        <p:spPr>
          <a:xfrm>
            <a:off x="98298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Tree>
    <p:extLst>
      <p:ext uri="{BB962C8B-B14F-4D97-AF65-F5344CB8AC3E}">
        <p14:creationId xmlns:p14="http://schemas.microsoft.com/office/powerpoint/2010/main" val="10462844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bg1"/>
                </a:solidFill>
                <a:latin typeface="+mj-lt"/>
                <a:ea typeface="+mj-ea"/>
                <a:cs typeface="+mj-cs"/>
              </a:rPr>
              <a:t>4.1</a:t>
            </a:r>
            <a:r>
              <a:rPr lang="en-AU" sz="2400" i="1" kern="1200" dirty="0">
                <a:solidFill>
                  <a:schemeClr val="bg1"/>
                </a:solidFill>
                <a:latin typeface="+mj-lt"/>
                <a:ea typeface="+mj-ea"/>
                <a:cs typeface="+mj-cs"/>
              </a:rPr>
              <a:t>. ‘Biggest movers’ 2015 vs. </a:t>
            </a:r>
            <a:r>
              <a:rPr lang="en-AU" sz="2400" i="1" kern="1200" dirty="0" smtClean="0">
                <a:solidFill>
                  <a:schemeClr val="bg1"/>
                </a:solidFill>
                <a:latin typeface="+mj-lt"/>
                <a:ea typeface="+mj-ea"/>
                <a:cs typeface="+mj-cs"/>
              </a:rPr>
              <a:t>2016 (job titles)</a:t>
            </a:r>
            <a:r>
              <a:rPr lang="en-AU" sz="2400" i="1" kern="1200" dirty="0">
                <a:solidFill>
                  <a:schemeClr val="bg1"/>
                </a:solidFill>
                <a:latin typeface="+mj-lt"/>
                <a:ea typeface="+mj-ea"/>
                <a:cs typeface="+mj-cs"/>
              </a:rPr>
              <a:t/>
            </a:r>
            <a:br>
              <a:rPr lang="en-AU" sz="2400" i="1" kern="1200" dirty="0">
                <a:solidFill>
                  <a:schemeClr val="bg1"/>
                </a:solidFill>
                <a:latin typeface="+mj-lt"/>
                <a:ea typeface="+mj-ea"/>
                <a:cs typeface="+mj-cs"/>
              </a:rPr>
            </a:br>
            <a:r>
              <a:rPr lang="en-AU" sz="2000" i="1" kern="1200" dirty="0" smtClean="0">
                <a:solidFill>
                  <a:srgbClr val="CB181D"/>
                </a:solidFill>
                <a:latin typeface="+mj-lt"/>
                <a:ea typeface="+mj-ea"/>
                <a:cs typeface="+mj-cs"/>
              </a:rPr>
              <a:t>Burning Glass: All jobs</a:t>
            </a:r>
            <a:endParaRPr lang="en-AU" sz="2000" i="1" kern="1200" dirty="0">
              <a:solidFill>
                <a:srgbClr val="CB181D"/>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094308268"/>
              </p:ext>
            </p:extLst>
          </p:nvPr>
        </p:nvGraphicFramePr>
        <p:xfrm>
          <a:off x="1524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Registered Nurse</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1201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2062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861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8256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9043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787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Property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1874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654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Project Coordinator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3261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628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Carpenter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580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1163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583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901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1400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499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1292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475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Construction Foreman/Manager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883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Chef</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1347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1758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Developer Programmer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1640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393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24%</a:t>
                      </a:r>
                    </a:p>
                  </a:txBody>
                  <a:tcPr marL="9525" marR="9525" marT="9525" marB="0" anchor="ctr">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7173748"/>
              </p:ext>
            </p:extLst>
          </p:nvPr>
        </p:nvGraphicFramePr>
        <p:xfrm>
          <a:off x="1524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Secondary School Teacher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396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222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-174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Technology Consultant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557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-169</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Financial Investment Adviser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977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-159</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Accounts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Accounts Clerk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1404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1325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Bookkeeper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Bank Worker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Taxation Accountant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Travel Consultant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Retail Sales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1352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1301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-4%</a:t>
                      </a:r>
                    </a:p>
                  </a:txBody>
                  <a:tcPr marL="9525" marR="9525" marT="9525" marB="0" anchor="ctr">
                    <a:lnL>
                      <a:noFill/>
                    </a:lnL>
                    <a:lnR>
                      <a:noFill/>
                    </a:lnR>
                    <a:lnT>
                      <a:noFill/>
                    </a:lnT>
                    <a:lnB>
                      <a:noFill/>
                    </a:lnB>
                  </a:tcPr>
                </a:tc>
              </a:tr>
            </a:tbl>
          </a:graphicData>
        </a:graphic>
      </p:graphicFrame>
      <p:sp>
        <p:nvSpPr>
          <p:cNvPr id="19" name="TextBox 18"/>
          <p:cNvSpPr txBox="1"/>
          <p:nvPr/>
        </p:nvSpPr>
        <p:spPr>
          <a:xfrm>
            <a:off x="830400" y="1223159"/>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356353516"/>
              </p:ext>
            </p:extLst>
          </p:nvPr>
        </p:nvGraphicFramePr>
        <p:xfrm>
          <a:off x="31242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15625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17503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1878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Project Coordinator</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4837</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6070</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1233</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25%</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Construction Foreman/Manager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2089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3314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1225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59%</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Civil Engineer</a:t>
                      </a:r>
                    </a:p>
                  </a:txBody>
                  <a:tcPr marL="9525" marR="9525" marT="9525" marB="0" anchor="b">
                    <a:lnL>
                      <a:noFill/>
                    </a:lnL>
                    <a:lnR>
                      <a:noFill/>
                    </a:lnR>
                    <a:lnT>
                      <a:noFill/>
                    </a:lnT>
                    <a:lnB>
                      <a:noFill/>
                    </a:lnB>
                    <a:solidFill>
                      <a:srgbClr val="EC2929"/>
                    </a:solidFill>
                  </a:tcPr>
                </a:tc>
                <a:tc>
                  <a:txBody>
                    <a:bodyPr/>
                    <a:lstStyle/>
                    <a:p>
                      <a:pPr algn="ctr" fontAlgn="b"/>
                      <a:r>
                        <a:rPr lang="en-AU" sz="800" b="0" i="0" u="none" strike="noStrike" dirty="0">
                          <a:solidFill>
                            <a:schemeClr val="bg1"/>
                          </a:solidFill>
                          <a:effectLst/>
                          <a:latin typeface="Calibri"/>
                        </a:rPr>
                        <a:t>1005</a:t>
                      </a:r>
                    </a:p>
                  </a:txBody>
                  <a:tcPr marL="9525" marR="9525" marT="9525" marB="0" anchor="b">
                    <a:lnL>
                      <a:noFill/>
                    </a:lnL>
                    <a:lnR>
                      <a:noFill/>
                    </a:lnR>
                    <a:lnT>
                      <a:noFill/>
                    </a:lnT>
                    <a:lnB>
                      <a:noFill/>
                    </a:lnB>
                    <a:solidFill>
                      <a:srgbClr val="EC2929"/>
                    </a:solidFill>
                  </a:tcPr>
                </a:tc>
                <a:tc>
                  <a:txBody>
                    <a:bodyPr/>
                    <a:lstStyle/>
                    <a:p>
                      <a:pPr algn="ctr" fontAlgn="b"/>
                      <a:r>
                        <a:rPr lang="en-AU" sz="800" b="0" i="0" u="none" strike="noStrike" dirty="0">
                          <a:solidFill>
                            <a:schemeClr val="bg1"/>
                          </a:solidFill>
                          <a:effectLst/>
                          <a:latin typeface="Calibri"/>
                        </a:rPr>
                        <a:t>2188</a:t>
                      </a:r>
                    </a:p>
                  </a:txBody>
                  <a:tcPr marL="9525" marR="9525" marT="9525" marB="0" anchor="b">
                    <a:lnL>
                      <a:noFill/>
                    </a:lnL>
                    <a:lnR>
                      <a:noFill/>
                    </a:lnR>
                    <a:lnT>
                      <a:noFill/>
                    </a:lnT>
                    <a:lnB>
                      <a:noFill/>
                    </a:lnB>
                    <a:solidFill>
                      <a:srgbClr val="EC2929"/>
                    </a:solidFill>
                  </a:tcPr>
                </a:tc>
                <a:tc>
                  <a:txBody>
                    <a:bodyPr/>
                    <a:lstStyle/>
                    <a:p>
                      <a:pPr algn="ctr" fontAlgn="b"/>
                      <a:r>
                        <a:rPr lang="en-AU" sz="800" b="0" i="0" u="none" strike="noStrike" dirty="0">
                          <a:solidFill>
                            <a:schemeClr val="bg1"/>
                          </a:solidFill>
                          <a:effectLst/>
                          <a:latin typeface="Calibri"/>
                        </a:rPr>
                        <a:t>1183</a:t>
                      </a:r>
                    </a:p>
                  </a:txBody>
                  <a:tcPr marL="9525" marR="9525" marT="9525" marB="0" anchor="b">
                    <a:lnL>
                      <a:noFill/>
                    </a:lnL>
                    <a:lnR>
                      <a:noFill/>
                    </a:lnR>
                    <a:lnT>
                      <a:noFill/>
                    </a:lnT>
                    <a:lnB>
                      <a:noFill/>
                    </a:lnB>
                    <a:solidFill>
                      <a:srgbClr val="EC2929"/>
                    </a:solidFill>
                  </a:tcPr>
                </a:tc>
                <a:tc>
                  <a:txBody>
                    <a:bodyPr/>
                    <a:lstStyle/>
                    <a:p>
                      <a:pPr algn="ctr" fontAlgn="b"/>
                      <a:r>
                        <a:rPr lang="en-AU" sz="800" b="0" i="0" u="none" strike="noStrike" dirty="0">
                          <a:solidFill>
                            <a:schemeClr val="bg1"/>
                          </a:solidFill>
                          <a:effectLst/>
                          <a:latin typeface="Calibri"/>
                        </a:rPr>
                        <a:t>118%</a:t>
                      </a:r>
                    </a:p>
                  </a:txBody>
                  <a:tcPr marL="9525" marR="9525" marT="9525" marB="0" anchor="b">
                    <a:lnL>
                      <a:noFill/>
                    </a:lnL>
                    <a:lnR>
                      <a:noFill/>
                    </a:lnR>
                    <a:lnT>
                      <a:noFill/>
                    </a:lnT>
                    <a:lnB>
                      <a:noFill/>
                    </a:lnB>
                    <a:solidFill>
                      <a:srgbClr val="EC2929"/>
                    </a:solidFill>
                  </a:tcPr>
                </a:tc>
              </a:tr>
              <a:tr h="130993">
                <a:tc>
                  <a:txBody>
                    <a:bodyPr/>
                    <a:lstStyle/>
                    <a:p>
                      <a:pPr algn="l" fontAlgn="b"/>
                      <a:r>
                        <a:rPr lang="en-AU" sz="800" b="0" i="0" u="none" strike="noStrike">
                          <a:solidFill>
                            <a:schemeClr val="bg1"/>
                          </a:solidFill>
                          <a:effectLst/>
                          <a:latin typeface="Calibri"/>
                        </a:rPr>
                        <a:t>Registered Nurse</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1696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2861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1165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Qualified Accountant</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2752</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3898</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1146</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42%</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Developer Programmer</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2531</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3623</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1092</a:t>
                      </a:r>
                    </a:p>
                  </a:txBody>
                  <a:tcPr marL="9525" marR="9525" marT="9525" marB="0" anchor="b">
                    <a:lnL>
                      <a:noFill/>
                    </a:lnL>
                    <a:lnR>
                      <a:noFill/>
                    </a:lnR>
                    <a:lnT>
                      <a:noFill/>
                    </a:lnT>
                    <a:lnB>
                      <a:noFill/>
                    </a:lnB>
                    <a:noFill/>
                  </a:tcPr>
                </a:tc>
                <a:tc>
                  <a:txBody>
                    <a:bodyPr/>
                    <a:lstStyle/>
                    <a:p>
                      <a:pPr algn="ctr" fontAlgn="b"/>
                      <a:r>
                        <a:rPr lang="en-AU" sz="800" b="0" i="0" u="none" strike="noStrike">
                          <a:solidFill>
                            <a:schemeClr val="bg1"/>
                          </a:solidFill>
                          <a:effectLst/>
                          <a:latin typeface="Calibri"/>
                        </a:rPr>
                        <a:t>43%</a:t>
                      </a:r>
                    </a:p>
                  </a:txBody>
                  <a:tcPr marL="9525" marR="9525" marT="9525" marB="0" anchor="b">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Retail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3611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4622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Electrician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784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1650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866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Executive Assistant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2085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2936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851</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41%</a:t>
                      </a:r>
                    </a:p>
                  </a:txBody>
                  <a:tcPr marL="9525" marR="9525" marT="9525" marB="0" anchor="b">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12490785"/>
              </p:ext>
            </p:extLst>
          </p:nvPr>
        </p:nvGraphicFramePr>
        <p:xfrm>
          <a:off x="31242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Travel Consultant</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885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779</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Waiter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518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445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Telesales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470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435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Management Accountant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1218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1187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Finance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3080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3066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Medical Receptionist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460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452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Merchandiser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535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533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0%</a:t>
                      </a:r>
                    </a:p>
                  </a:txBody>
                  <a:tcPr marL="9525" marR="9525" marT="9525" marB="0" anchor="b">
                    <a:lnL>
                      <a:noFill/>
                    </a:lnL>
                    <a:lnR>
                      <a:noFill/>
                    </a:lnR>
                    <a:lnT>
                      <a:noFill/>
                    </a:lnT>
                    <a:lnB>
                      <a:noFill/>
                    </a:lnB>
                  </a:tcPr>
                </a:tc>
              </a:tr>
              <a:tr h="130993">
                <a:tc>
                  <a:txBody>
                    <a:bodyPr/>
                    <a:lstStyle/>
                    <a:p>
                      <a:pPr algn="l"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r>
              <a:tr h="130993">
                <a:tc>
                  <a:txBody>
                    <a:bodyPr/>
                    <a:lstStyle/>
                    <a:p>
                      <a:pPr algn="l"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r>
              <a:tr h="130993">
                <a:tc>
                  <a:txBody>
                    <a:bodyPr/>
                    <a:lstStyle/>
                    <a:p>
                      <a:pPr algn="l"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r>
            </a:tbl>
          </a:graphicData>
        </a:graphic>
      </p:graphicFrame>
      <p:sp>
        <p:nvSpPr>
          <p:cNvPr id="24" name="TextBox 23"/>
          <p:cNvSpPr txBox="1"/>
          <p:nvPr/>
        </p:nvSpPr>
        <p:spPr>
          <a:xfrm>
            <a:off x="3802200" y="1223159"/>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999519712"/>
              </p:ext>
            </p:extLst>
          </p:nvPr>
        </p:nvGraphicFramePr>
        <p:xfrm>
          <a:off x="60960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bg1"/>
                          </a:solidFill>
                          <a:effectLst/>
                          <a:latin typeface="Calibri"/>
                        </a:rPr>
                        <a:t>Registered Nurse</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791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1051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260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Construction Foreman/Manager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695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Property Manager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661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872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Representative</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530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738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39%</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Project Coordinator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1018</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1222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204</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Healthcare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283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441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158</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Contracts Administrator</a:t>
                      </a:r>
                    </a:p>
                  </a:txBody>
                  <a:tcPr marL="9525" marR="9525" marT="9525" marB="0" anchor="ctr">
                    <a:lnL>
                      <a:noFill/>
                    </a:lnL>
                    <a:lnR>
                      <a:noFill/>
                    </a:lnR>
                    <a:lnT>
                      <a:noFill/>
                    </a:lnT>
                    <a:lnB>
                      <a:noFill/>
                    </a:lnB>
                    <a:noFill/>
                  </a:tcPr>
                </a:tc>
                <a:tc>
                  <a:txBody>
                    <a:bodyPr/>
                    <a:lstStyle/>
                    <a:p>
                      <a:pPr algn="ctr" fontAlgn="b"/>
                      <a:r>
                        <a:rPr lang="en-AU" sz="800" b="0" i="0" u="none" strike="noStrike">
                          <a:solidFill>
                            <a:schemeClr val="bg1"/>
                          </a:solidFill>
                          <a:effectLst/>
                          <a:latin typeface="Calibri"/>
                        </a:rPr>
                        <a:t>374</a:t>
                      </a:r>
                    </a:p>
                  </a:txBody>
                  <a:tcPr marL="9525" marR="9525" marT="9525" marB="0" anchor="ctr">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524</a:t>
                      </a:r>
                    </a:p>
                  </a:txBody>
                  <a:tcPr marL="9525" marR="9525" marT="9525" marB="0" anchor="ctr">
                    <a:lnL>
                      <a:noFill/>
                    </a:lnL>
                    <a:lnR>
                      <a:noFill/>
                    </a:lnR>
                    <a:lnT>
                      <a:noFill/>
                    </a:lnT>
                    <a:lnB>
                      <a:noFill/>
                    </a:lnB>
                    <a:noFill/>
                  </a:tcPr>
                </a:tc>
                <a:tc>
                  <a:txBody>
                    <a:bodyPr/>
                    <a:lstStyle/>
                    <a:p>
                      <a:pPr algn="ctr" fontAlgn="b"/>
                      <a:r>
                        <a:rPr lang="en-AU" sz="800" b="0" i="0" u="none" strike="noStrike" dirty="0">
                          <a:solidFill>
                            <a:schemeClr val="bg1"/>
                          </a:solidFill>
                          <a:effectLst/>
                          <a:latin typeface="Calibri"/>
                        </a:rPr>
                        <a:t>150</a:t>
                      </a:r>
                    </a:p>
                  </a:txBody>
                  <a:tcPr marL="9525" marR="9525" marT="9525" marB="0" anchor="ctr">
                    <a:lnL>
                      <a:noFill/>
                    </a:lnL>
                    <a:lnR>
                      <a:noFill/>
                    </a:lnR>
                    <a:lnT>
                      <a:noFill/>
                    </a:lnT>
                    <a:lnB>
                      <a:noFill/>
                    </a:lnB>
                    <a:noFill/>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a:noFill/>
                    </a:lnT>
                    <a:lnB>
                      <a:noFill/>
                    </a:lnB>
                    <a:noFill/>
                  </a:tcPr>
                </a:tc>
              </a:tr>
              <a:tr h="130993">
                <a:tc>
                  <a:txBody>
                    <a:bodyPr/>
                    <a:lstStyle/>
                    <a:p>
                      <a:pPr algn="l" fontAlgn="b"/>
                      <a:r>
                        <a:rPr lang="en-AU" sz="800" b="0" i="0" u="none" strike="noStrike">
                          <a:solidFill>
                            <a:schemeClr val="bg1"/>
                          </a:solidFill>
                          <a:effectLst/>
                          <a:latin typeface="Calibri"/>
                        </a:rPr>
                        <a:t>General Medical Practitioner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461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606</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145</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Solicitor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598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719</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121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Structural Design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118</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64%</a:t>
                      </a:r>
                    </a:p>
                  </a:txBody>
                  <a:tcPr marL="9525" marR="9525" marT="9525" marB="0" anchor="ctr">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490561196"/>
              </p:ext>
            </p:extLst>
          </p:nvPr>
        </p:nvGraphicFramePr>
        <p:xfrm>
          <a:off x="60960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3389</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3134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-255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Qualified Accountant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1352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1136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-216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Receptionist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896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688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-208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Retail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1589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1389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Taxation Accountant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407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229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Travel Consultant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408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251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Administrative Services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629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473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Accounts Clerk</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586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434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Assistant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820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Financial Analyst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686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550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-136</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-20%</a:t>
                      </a:r>
                    </a:p>
                  </a:txBody>
                  <a:tcPr marL="9525" marR="9525" marT="9525" marB="0" anchor="b">
                    <a:lnL>
                      <a:noFill/>
                    </a:lnL>
                    <a:lnR>
                      <a:noFill/>
                    </a:lnR>
                    <a:lnT>
                      <a:noFill/>
                    </a:lnT>
                    <a:lnB>
                      <a:noFill/>
                    </a:lnB>
                  </a:tcPr>
                </a:tc>
              </a:tr>
            </a:tbl>
          </a:graphicData>
        </a:graphic>
      </p:graphicFrame>
      <p:sp>
        <p:nvSpPr>
          <p:cNvPr id="27" name="TextBox 26"/>
          <p:cNvSpPr txBox="1"/>
          <p:nvPr/>
        </p:nvSpPr>
        <p:spPr>
          <a:xfrm>
            <a:off x="6774000" y="1223159"/>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20" name="Straight Connector 19"/>
          <p:cNvCxnSpPr/>
          <p:nvPr/>
        </p:nvCxnSpPr>
        <p:spPr>
          <a:xfrm>
            <a:off x="30480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284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a:solidFill>
                  <a:schemeClr val="bg1"/>
                </a:solidFill>
                <a:latin typeface="+mj-lt"/>
                <a:ea typeface="+mj-ea"/>
                <a:cs typeface="+mj-cs"/>
              </a:rPr>
              <a:t>4</a:t>
            </a:r>
            <a:r>
              <a:rPr lang="en-AU" sz="2400" i="1" kern="1200" dirty="0" smtClean="0">
                <a:solidFill>
                  <a:schemeClr val="bg1"/>
                </a:solidFill>
                <a:latin typeface="+mj-lt"/>
                <a:ea typeface="+mj-ea"/>
                <a:cs typeface="+mj-cs"/>
              </a:rPr>
              <a:t>.1</a:t>
            </a:r>
            <a:r>
              <a:rPr lang="en-AU" sz="2400" i="1" kern="1200" dirty="0">
                <a:solidFill>
                  <a:schemeClr val="bg1"/>
                </a:solidFill>
                <a:latin typeface="+mj-lt"/>
                <a:ea typeface="+mj-ea"/>
                <a:cs typeface="+mj-cs"/>
              </a:rPr>
              <a:t>. ‘Biggest movers’ 2015 vs. </a:t>
            </a:r>
            <a:r>
              <a:rPr lang="en-AU" sz="2400" i="1" kern="1200" dirty="0" smtClean="0">
                <a:solidFill>
                  <a:schemeClr val="bg1"/>
                </a:solidFill>
                <a:latin typeface="+mj-lt"/>
                <a:ea typeface="+mj-ea"/>
                <a:cs typeface="+mj-cs"/>
              </a:rPr>
              <a:t>2016 (job titles)</a:t>
            </a:r>
            <a:r>
              <a:rPr lang="en-AU" sz="2400" i="1" kern="1200" dirty="0">
                <a:solidFill>
                  <a:schemeClr val="bg1"/>
                </a:solidFill>
                <a:latin typeface="+mj-lt"/>
                <a:ea typeface="+mj-ea"/>
                <a:cs typeface="+mj-cs"/>
              </a:rPr>
              <a:t/>
            </a:r>
            <a:br>
              <a:rPr lang="en-AU" sz="2400" i="1" kern="1200" dirty="0">
                <a:solidFill>
                  <a:schemeClr val="bg1"/>
                </a:solidFill>
                <a:latin typeface="+mj-lt"/>
                <a:ea typeface="+mj-ea"/>
                <a:cs typeface="+mj-cs"/>
              </a:rPr>
            </a:br>
            <a:r>
              <a:rPr lang="en-AU" sz="2000" i="1" kern="1200" dirty="0" smtClean="0">
                <a:solidFill>
                  <a:srgbClr val="29B69E"/>
                </a:solidFill>
                <a:latin typeface="+mj-lt"/>
                <a:ea typeface="+mj-ea"/>
                <a:cs typeface="+mj-cs"/>
              </a:rPr>
              <a:t>Burning Glass: Engineering search</a:t>
            </a:r>
            <a:endParaRPr lang="en-AU" sz="2000" i="1" kern="1200" dirty="0">
              <a:solidFill>
                <a:srgbClr val="29B69E"/>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713719889"/>
              </p:ext>
            </p:extLst>
          </p:nvPr>
        </p:nvGraphicFramePr>
        <p:xfrm>
          <a:off x="1524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Civil Engineer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393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606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213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Engineering Manager/ Project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Structural Drafter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288%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Engineering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Electrical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Structural Design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Electrical Engineering Technician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Draftsperson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Revit Architectural Drafter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Surveyor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24%</a:t>
                      </a:r>
                    </a:p>
                  </a:txBody>
                  <a:tcPr marL="9525" marR="9525" marT="9525" marB="0" anchor="ctr">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078566447"/>
              </p:ext>
            </p:extLst>
          </p:nvPr>
        </p:nvGraphicFramePr>
        <p:xfrm>
          <a:off x="1524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Civil Engineering Draftsperson</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Drafting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Instrumentation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Chemical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Fire Services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Rf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Materials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Engineering Technician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Aeronautical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-18%</a:t>
                      </a:r>
                    </a:p>
                  </a:txBody>
                  <a:tcPr marL="9525" marR="9525" marT="9525" marB="0" anchor="b">
                    <a:lnL>
                      <a:noFill/>
                    </a:lnL>
                    <a:lnR>
                      <a:noFill/>
                    </a:lnR>
                    <a:lnT>
                      <a:noFill/>
                    </a:lnT>
                    <a:lnB>
                      <a:noFill/>
                    </a:lnB>
                  </a:tcPr>
                </a:tc>
              </a:tr>
            </a:tbl>
          </a:graphicData>
        </a:graphic>
      </p:graphicFrame>
      <p:sp>
        <p:nvSpPr>
          <p:cNvPr id="19" name="TextBox 18"/>
          <p:cNvSpPr txBox="1"/>
          <p:nvPr/>
        </p:nvSpPr>
        <p:spPr>
          <a:xfrm>
            <a:off x="830400" y="1223159"/>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901071375"/>
              </p:ext>
            </p:extLst>
          </p:nvPr>
        </p:nvGraphicFramePr>
        <p:xfrm>
          <a:off x="31242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Civil Engineer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1003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2183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1180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118%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Electrical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457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840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Engineering Manager/ Project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477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824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347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640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Structural Design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776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Draftsperson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391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Structural Drafter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Engineering Draftsperson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Surveyor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284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Revit Architectural Drafter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60%</a:t>
                      </a:r>
                    </a:p>
                  </a:txBody>
                  <a:tcPr marL="9525" marR="9525" marT="9525" marB="0" anchor="ctr">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724636565"/>
              </p:ext>
            </p:extLst>
          </p:nvPr>
        </p:nvGraphicFramePr>
        <p:xfrm>
          <a:off x="31242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Industrial Engineer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Architectural Technician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Drafter (Other)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Aeronautical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Cadastral Surveyor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Rf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Cad Drafter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Field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Materials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Design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-14%</a:t>
                      </a:r>
                    </a:p>
                  </a:txBody>
                  <a:tcPr marL="9525" marR="9525" marT="9525" marB="0" anchor="ctr">
                    <a:lnL>
                      <a:noFill/>
                    </a:lnL>
                    <a:lnR>
                      <a:noFill/>
                    </a:lnR>
                    <a:lnT>
                      <a:noFill/>
                    </a:lnT>
                    <a:lnB>
                      <a:noFill/>
                    </a:lnB>
                  </a:tcPr>
                </a:tc>
              </a:tr>
            </a:tbl>
          </a:graphicData>
        </a:graphic>
      </p:graphicFrame>
      <p:sp>
        <p:nvSpPr>
          <p:cNvPr id="24" name="TextBox 23"/>
          <p:cNvSpPr txBox="1"/>
          <p:nvPr/>
        </p:nvSpPr>
        <p:spPr>
          <a:xfrm>
            <a:off x="3802200" y="1223159"/>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577508253"/>
              </p:ext>
            </p:extLst>
          </p:nvPr>
        </p:nvGraphicFramePr>
        <p:xfrm>
          <a:off x="60960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Structural Design</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185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303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118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Civil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Engineering Draftsperson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Electrical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Engineering Manager/ Project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Cad Draftsperson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Engineering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Draftsperson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Architectural Draftsperson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Drafter (Other)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200%</a:t>
                      </a:r>
                    </a:p>
                  </a:txBody>
                  <a:tcPr marL="9525" marR="9525" marT="9525" marB="0" anchor="ctr">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279917145"/>
              </p:ext>
            </p:extLst>
          </p:nvPr>
        </p:nvGraphicFramePr>
        <p:xfrm>
          <a:off x="6096000" y="3405939"/>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212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190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Revit Architectural Drafter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Oil And Gas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Mechanical Engineering Draftsperson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Production Or Plant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Health And Safety Advisor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Mining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Engineering Professionals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Hardware Technician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Structural Drafter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-8%</a:t>
                      </a:r>
                    </a:p>
                  </a:txBody>
                  <a:tcPr marL="9525" marR="9525" marT="9525" marB="0" anchor="ctr">
                    <a:lnL>
                      <a:noFill/>
                    </a:lnL>
                    <a:lnR>
                      <a:noFill/>
                    </a:lnR>
                    <a:lnT>
                      <a:noFill/>
                    </a:lnT>
                    <a:lnB>
                      <a:noFill/>
                    </a:lnB>
                  </a:tcPr>
                </a:tc>
              </a:tr>
            </a:tbl>
          </a:graphicData>
        </a:graphic>
      </p:graphicFrame>
      <p:sp>
        <p:nvSpPr>
          <p:cNvPr id="27" name="TextBox 26"/>
          <p:cNvSpPr txBox="1"/>
          <p:nvPr/>
        </p:nvSpPr>
        <p:spPr>
          <a:xfrm>
            <a:off x="6774000" y="1223159"/>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20" name="Straight Connector 19"/>
          <p:cNvCxnSpPr/>
          <p:nvPr/>
        </p:nvCxnSpPr>
        <p:spPr>
          <a:xfrm>
            <a:off x="30480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203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a:solidFill>
                  <a:schemeClr val="bg1"/>
                </a:solidFill>
                <a:latin typeface="+mj-lt"/>
                <a:ea typeface="+mj-ea"/>
                <a:cs typeface="+mj-cs"/>
              </a:rPr>
              <a:t>4</a:t>
            </a:r>
            <a:r>
              <a:rPr lang="en-AU" sz="2400" i="1" kern="1200" dirty="0" smtClean="0">
                <a:solidFill>
                  <a:schemeClr val="bg1"/>
                </a:solidFill>
                <a:latin typeface="+mj-lt"/>
                <a:ea typeface="+mj-ea"/>
                <a:cs typeface="+mj-cs"/>
              </a:rPr>
              <a:t>.2. </a:t>
            </a:r>
            <a:r>
              <a:rPr lang="en-AU" sz="2400" i="1" kern="1200" dirty="0">
                <a:solidFill>
                  <a:schemeClr val="bg1"/>
                </a:solidFill>
                <a:latin typeface="+mj-lt"/>
                <a:ea typeface="+mj-ea"/>
                <a:cs typeface="+mj-cs"/>
              </a:rPr>
              <a:t>‘Biggest movers’ 2015 vs. </a:t>
            </a:r>
            <a:r>
              <a:rPr lang="en-AU" sz="2400" i="1" kern="1200" dirty="0" smtClean="0">
                <a:solidFill>
                  <a:schemeClr val="bg1"/>
                </a:solidFill>
                <a:latin typeface="+mj-lt"/>
                <a:ea typeface="+mj-ea"/>
                <a:cs typeface="+mj-cs"/>
              </a:rPr>
              <a:t>2016 (software skills)</a:t>
            </a:r>
            <a:r>
              <a:rPr lang="en-AU" sz="2400" i="1" kern="1200" dirty="0">
                <a:solidFill>
                  <a:schemeClr val="bg1"/>
                </a:solidFill>
                <a:latin typeface="+mj-lt"/>
                <a:ea typeface="+mj-ea"/>
                <a:cs typeface="+mj-cs"/>
              </a:rPr>
              <a:t/>
            </a:r>
            <a:br>
              <a:rPr lang="en-AU" sz="2400" i="1" kern="1200" dirty="0">
                <a:solidFill>
                  <a:schemeClr val="bg1"/>
                </a:solidFill>
                <a:latin typeface="+mj-lt"/>
                <a:ea typeface="+mj-ea"/>
                <a:cs typeface="+mj-cs"/>
              </a:rPr>
            </a:br>
            <a:r>
              <a:rPr lang="en-AU" sz="2000" i="1" kern="1200" dirty="0" smtClean="0">
                <a:solidFill>
                  <a:srgbClr val="29B69E"/>
                </a:solidFill>
                <a:latin typeface="+mj-lt"/>
                <a:ea typeface="+mj-ea"/>
                <a:cs typeface="+mj-cs"/>
              </a:rPr>
              <a:t>Burning Glass: Engineering search</a:t>
            </a:r>
            <a:endParaRPr lang="en-AU" sz="2000" i="1" kern="1200" dirty="0">
              <a:solidFill>
                <a:srgbClr val="29B69E"/>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3653470836"/>
              </p:ext>
            </p:extLst>
          </p:nvPr>
        </p:nvGraphicFramePr>
        <p:xfrm>
          <a:off x="1524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Computer Aided Draughting/Design (CAD)</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368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629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261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Revit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Microstation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3D</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Selenium</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Windows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Design Software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48%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Project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210%</a:t>
                      </a:r>
                    </a:p>
                  </a:txBody>
                  <a:tcPr marL="9525" marR="9525" marT="9525" marB="0" anchor="ctr">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8130271"/>
              </p:ext>
            </p:extLst>
          </p:nvPr>
        </p:nvGraphicFramePr>
        <p:xfrm>
          <a:off x="152400" y="3405939"/>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Visual Basic</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Enterprise Resource Planning (ERP)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Lotus Applications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UNIX</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NASTRAN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Citrix</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Middleware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Apache Webserver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-40%</a:t>
                      </a:r>
                    </a:p>
                  </a:txBody>
                  <a:tcPr marL="9525" marR="9525" marT="9525" marB="0" anchor="ctr">
                    <a:lnL>
                      <a:noFill/>
                    </a:lnL>
                    <a:lnR>
                      <a:noFill/>
                    </a:lnR>
                    <a:lnT>
                      <a:noFill/>
                    </a:lnT>
                    <a:lnB>
                      <a:noFill/>
                    </a:lnB>
                  </a:tcPr>
                </a:tc>
              </a:tr>
            </a:tbl>
          </a:graphicData>
        </a:graphic>
      </p:graphicFrame>
      <p:sp>
        <p:nvSpPr>
          <p:cNvPr id="19" name="TextBox 18"/>
          <p:cNvSpPr txBox="1"/>
          <p:nvPr/>
        </p:nvSpPr>
        <p:spPr>
          <a:xfrm>
            <a:off x="830400" y="1223159"/>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1666225805"/>
              </p:ext>
            </p:extLst>
          </p:nvPr>
        </p:nvGraphicFramePr>
        <p:xfrm>
          <a:off x="31242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Revit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628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1093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465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Computer Aided Draughting/Design (CAD)</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974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356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3D</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LINUX</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Python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Windows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113%</a:t>
                      </a:r>
                    </a:p>
                  </a:txBody>
                  <a:tcPr marL="9525" marR="9525" marT="9525" marB="0" anchor="ctr">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650460187"/>
              </p:ext>
            </p:extLst>
          </p:nvPr>
        </p:nvGraphicFramePr>
        <p:xfrm>
          <a:off x="3124200" y="3405939"/>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Autodesk</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JUnit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Hyper-V</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AutoTrack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SQL Server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Customer Relationship Management (CRM)</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Shell Scripting</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Inroads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-24%</a:t>
                      </a:r>
                    </a:p>
                  </a:txBody>
                  <a:tcPr marL="9525" marR="9525" marT="9525" marB="0" anchor="ctr">
                    <a:lnL>
                      <a:noFill/>
                    </a:lnL>
                    <a:lnR>
                      <a:noFill/>
                    </a:lnR>
                    <a:lnT>
                      <a:noFill/>
                    </a:lnT>
                    <a:lnB>
                      <a:noFill/>
                    </a:lnB>
                  </a:tcPr>
                </a:tc>
              </a:tr>
            </a:tbl>
          </a:graphicData>
        </a:graphic>
      </p:graphicFrame>
      <p:sp>
        <p:nvSpPr>
          <p:cNvPr id="24" name="TextBox 23"/>
          <p:cNvSpPr txBox="1"/>
          <p:nvPr/>
        </p:nvSpPr>
        <p:spPr>
          <a:xfrm>
            <a:off x="3802200" y="1223159"/>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421401971"/>
              </p:ext>
            </p:extLst>
          </p:nvPr>
        </p:nvGraphicFramePr>
        <p:xfrm>
          <a:off x="6096000" y="1651434"/>
          <a:ext cx="2880000" cy="182118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Computer Aided Draughting/Design (CAD)</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238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333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95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Design Software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Civil 3D</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Revit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Geographic Information System (GIS)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Microstation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Oracle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1000%</a:t>
                      </a:r>
                    </a:p>
                  </a:txBody>
                  <a:tcPr marL="9525" marR="9525" marT="9525" marB="0" anchor="ctr">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125178200"/>
              </p:ext>
            </p:extLst>
          </p:nvPr>
        </p:nvGraphicFramePr>
        <p:xfrm>
          <a:off x="60960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Word Processing</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Engineering Software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CADD</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STAAD</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Bash</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Chef</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Windows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PERL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-38%</a:t>
                      </a:r>
                    </a:p>
                  </a:txBody>
                  <a:tcPr marL="9525" marR="9525" marT="9525" marB="0" anchor="ctr">
                    <a:lnL>
                      <a:noFill/>
                    </a:lnL>
                    <a:lnR>
                      <a:noFill/>
                    </a:lnR>
                    <a:lnT>
                      <a:noFill/>
                    </a:lnT>
                    <a:lnB>
                      <a:noFill/>
                    </a:lnB>
                  </a:tcPr>
                </a:tc>
              </a:tr>
            </a:tbl>
          </a:graphicData>
        </a:graphic>
      </p:graphicFrame>
      <p:sp>
        <p:nvSpPr>
          <p:cNvPr id="27" name="TextBox 26"/>
          <p:cNvSpPr txBox="1"/>
          <p:nvPr/>
        </p:nvSpPr>
        <p:spPr>
          <a:xfrm>
            <a:off x="6774000" y="1223159"/>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20" name="Straight Connector 19"/>
          <p:cNvCxnSpPr/>
          <p:nvPr/>
        </p:nvCxnSpPr>
        <p:spPr>
          <a:xfrm>
            <a:off x="30480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5065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a:solidFill>
                  <a:schemeClr val="bg1"/>
                </a:solidFill>
                <a:latin typeface="+mj-lt"/>
                <a:ea typeface="+mj-ea"/>
                <a:cs typeface="+mj-cs"/>
              </a:rPr>
              <a:t>4</a:t>
            </a:r>
            <a:r>
              <a:rPr lang="en-AU" sz="2400" i="1" kern="1200" dirty="0" smtClean="0">
                <a:solidFill>
                  <a:schemeClr val="bg1"/>
                </a:solidFill>
                <a:latin typeface="+mj-lt"/>
                <a:ea typeface="+mj-ea"/>
                <a:cs typeface="+mj-cs"/>
              </a:rPr>
              <a:t>.1</a:t>
            </a:r>
            <a:r>
              <a:rPr lang="en-AU" sz="2400" i="1" kern="1200" dirty="0">
                <a:solidFill>
                  <a:schemeClr val="bg1"/>
                </a:solidFill>
                <a:latin typeface="+mj-lt"/>
                <a:ea typeface="+mj-ea"/>
                <a:cs typeface="+mj-cs"/>
              </a:rPr>
              <a:t>. ‘Biggest movers’ 2015 vs. </a:t>
            </a:r>
            <a:r>
              <a:rPr lang="en-AU" sz="2400" i="1" kern="1200" dirty="0" smtClean="0">
                <a:solidFill>
                  <a:schemeClr val="bg1"/>
                </a:solidFill>
                <a:latin typeface="+mj-lt"/>
                <a:ea typeface="+mj-ea"/>
                <a:cs typeface="+mj-cs"/>
              </a:rPr>
              <a:t>2016 (job titles)</a:t>
            </a:r>
            <a:r>
              <a:rPr lang="en-AU" sz="2400" i="1" kern="1200" dirty="0">
                <a:solidFill>
                  <a:schemeClr val="bg1"/>
                </a:solidFill>
                <a:latin typeface="+mj-lt"/>
                <a:ea typeface="+mj-ea"/>
                <a:cs typeface="+mj-cs"/>
              </a:rPr>
              <a:t/>
            </a:r>
            <a:br>
              <a:rPr lang="en-AU" sz="2400" i="1" kern="1200" dirty="0">
                <a:solidFill>
                  <a:schemeClr val="bg1"/>
                </a:solidFill>
                <a:latin typeface="+mj-lt"/>
                <a:ea typeface="+mj-ea"/>
                <a:cs typeface="+mj-cs"/>
              </a:rPr>
            </a:br>
            <a:r>
              <a:rPr lang="en-AU" sz="2000" i="1" kern="1200" dirty="0" smtClean="0">
                <a:solidFill>
                  <a:srgbClr val="C51A94"/>
                </a:solidFill>
                <a:latin typeface="+mj-lt"/>
                <a:ea typeface="+mj-ea"/>
                <a:cs typeface="+mj-cs"/>
              </a:rPr>
              <a:t>Burning Glass: Journalism search</a:t>
            </a:r>
            <a:endParaRPr lang="en-AU" sz="2000" i="1" kern="1200" dirty="0">
              <a:solidFill>
                <a:srgbClr val="C51A94"/>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344525209"/>
              </p:ext>
            </p:extLst>
          </p:nvPr>
        </p:nvGraphicFramePr>
        <p:xfrm>
          <a:off x="1524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Communications Officer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Journalist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Copywriter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Public Relations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Content Producer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Public Relations Professional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Campaign Or Communications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Intern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Intern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89%</a:t>
                      </a:r>
                    </a:p>
                  </a:txBody>
                  <a:tcPr marL="9525" marR="9525" marT="9525" marB="0" anchor="ctr">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44572367"/>
              </p:ext>
            </p:extLst>
          </p:nvPr>
        </p:nvGraphicFramePr>
        <p:xfrm>
          <a:off x="1524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Communications Manager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Marketing Research</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University Lecturer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Advertising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Public Relations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Administration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Business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r>
              <a:tr h="130993">
                <a:tc>
                  <a:txBody>
                    <a:bodyPr/>
                    <a:lstStyle/>
                    <a:p>
                      <a:pPr algn="l"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r>
              <a:tr h="130993">
                <a:tc>
                  <a:txBody>
                    <a:bodyPr/>
                    <a:lstStyle/>
                    <a:p>
                      <a:pPr algn="l"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r>
            </a:tbl>
          </a:graphicData>
        </a:graphic>
      </p:graphicFrame>
      <p:sp>
        <p:nvSpPr>
          <p:cNvPr id="19" name="TextBox 18"/>
          <p:cNvSpPr txBox="1"/>
          <p:nvPr/>
        </p:nvSpPr>
        <p:spPr>
          <a:xfrm>
            <a:off x="830400" y="1223159"/>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3431080815"/>
              </p:ext>
            </p:extLst>
          </p:nvPr>
        </p:nvGraphicFramePr>
        <p:xfrm>
          <a:off x="31242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Journalist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140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146%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Campaign Or Communications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Communications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Public Relations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Content Producer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Accounts Clerk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News Editor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200%</a:t>
                      </a:r>
                    </a:p>
                  </a:txBody>
                  <a:tcPr marL="9525" marR="9525" marT="9525" marB="0" anchor="ctr">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304922488"/>
              </p:ext>
            </p:extLst>
          </p:nvPr>
        </p:nvGraphicFramePr>
        <p:xfrm>
          <a:off x="31242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Public Relations Professional</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Ict Project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Social Media Marketing</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Research</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Project Coordinator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Developer Programmer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Finance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Front End Developer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Hospitality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-50%</a:t>
                      </a:r>
                    </a:p>
                  </a:txBody>
                  <a:tcPr marL="9525" marR="9525" marT="9525" marB="0" anchor="ctr">
                    <a:lnL>
                      <a:noFill/>
                    </a:lnL>
                    <a:lnR>
                      <a:noFill/>
                    </a:lnR>
                    <a:lnT>
                      <a:noFill/>
                    </a:lnT>
                    <a:lnB>
                      <a:noFill/>
                    </a:lnB>
                  </a:tcPr>
                </a:tc>
              </a:tr>
            </a:tbl>
          </a:graphicData>
        </a:graphic>
      </p:graphicFrame>
      <p:sp>
        <p:nvSpPr>
          <p:cNvPr id="24" name="TextBox 23"/>
          <p:cNvSpPr txBox="1"/>
          <p:nvPr/>
        </p:nvSpPr>
        <p:spPr>
          <a:xfrm>
            <a:off x="3802200" y="1223159"/>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3905085836"/>
              </p:ext>
            </p:extLst>
          </p:nvPr>
        </p:nvGraphicFramePr>
        <p:xfrm>
          <a:off x="60960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Public Relations Professional</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214%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Communications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Social Media Marketing</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Intern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Copywriter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Communications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University Lecturer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Media Producer (Excluding Video)</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100%</a:t>
                      </a:r>
                    </a:p>
                  </a:txBody>
                  <a:tcPr marL="9525" marR="9525" marT="9525" marB="0" anchor="ctr">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359325058"/>
              </p:ext>
            </p:extLst>
          </p:nvPr>
        </p:nvGraphicFramePr>
        <p:xfrm>
          <a:off x="6096000" y="3405939"/>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bg1"/>
                          </a:solidFill>
                          <a:effectLst/>
                          <a:latin typeface="Calibri"/>
                        </a:rPr>
                        <a:t>Campaign Or Communications Manager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Reporter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Writer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Journalist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Content Producer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News Producer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Web Administrator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r>
            </a:tbl>
          </a:graphicData>
        </a:graphic>
      </p:graphicFrame>
      <p:sp>
        <p:nvSpPr>
          <p:cNvPr id="27" name="TextBox 26"/>
          <p:cNvSpPr txBox="1"/>
          <p:nvPr/>
        </p:nvSpPr>
        <p:spPr>
          <a:xfrm>
            <a:off x="6774000" y="1223159"/>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20" name="Straight Connector 19"/>
          <p:cNvCxnSpPr/>
          <p:nvPr/>
        </p:nvCxnSpPr>
        <p:spPr>
          <a:xfrm>
            <a:off x="30480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5358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a:solidFill>
                  <a:schemeClr val="bg1"/>
                </a:solidFill>
                <a:latin typeface="+mj-lt"/>
                <a:ea typeface="+mj-ea"/>
                <a:cs typeface="+mj-cs"/>
              </a:rPr>
              <a:t>4</a:t>
            </a:r>
            <a:r>
              <a:rPr lang="en-AU" sz="2400" i="1" kern="1200" dirty="0" smtClean="0">
                <a:solidFill>
                  <a:schemeClr val="bg1"/>
                </a:solidFill>
                <a:latin typeface="+mj-lt"/>
                <a:ea typeface="+mj-ea"/>
                <a:cs typeface="+mj-cs"/>
              </a:rPr>
              <a:t>.2. </a:t>
            </a:r>
            <a:r>
              <a:rPr lang="en-AU" sz="2400" i="1" kern="1200" dirty="0">
                <a:solidFill>
                  <a:schemeClr val="bg1"/>
                </a:solidFill>
                <a:latin typeface="+mj-lt"/>
                <a:ea typeface="+mj-ea"/>
                <a:cs typeface="+mj-cs"/>
              </a:rPr>
              <a:t>‘Biggest movers’ 2015 vs. </a:t>
            </a:r>
            <a:r>
              <a:rPr lang="en-AU" sz="2400" i="1" kern="1200" dirty="0" smtClean="0">
                <a:solidFill>
                  <a:schemeClr val="bg1"/>
                </a:solidFill>
                <a:latin typeface="+mj-lt"/>
                <a:ea typeface="+mj-ea"/>
                <a:cs typeface="+mj-cs"/>
              </a:rPr>
              <a:t>2016 (software skills)</a:t>
            </a:r>
            <a:r>
              <a:rPr lang="en-AU" sz="2400" i="1" kern="1200" dirty="0">
                <a:solidFill>
                  <a:schemeClr val="bg1"/>
                </a:solidFill>
                <a:latin typeface="+mj-lt"/>
                <a:ea typeface="+mj-ea"/>
                <a:cs typeface="+mj-cs"/>
              </a:rPr>
              <a:t/>
            </a:r>
            <a:br>
              <a:rPr lang="en-AU" sz="2400" i="1" kern="1200" dirty="0">
                <a:solidFill>
                  <a:schemeClr val="bg1"/>
                </a:solidFill>
                <a:latin typeface="+mj-lt"/>
                <a:ea typeface="+mj-ea"/>
                <a:cs typeface="+mj-cs"/>
              </a:rPr>
            </a:br>
            <a:r>
              <a:rPr lang="en-AU" sz="2000" i="1" kern="1200" dirty="0">
                <a:solidFill>
                  <a:srgbClr val="C51A94"/>
                </a:solidFill>
                <a:latin typeface="+mj-lt"/>
                <a:ea typeface="+mj-ea"/>
                <a:cs typeface="+mj-cs"/>
              </a:rPr>
              <a:t>Burning Glass: </a:t>
            </a:r>
            <a:r>
              <a:rPr lang="en-AU" sz="2000" i="1" kern="1200" dirty="0" smtClean="0">
                <a:solidFill>
                  <a:srgbClr val="C51A94"/>
                </a:solidFill>
                <a:latin typeface="+mj-lt"/>
                <a:ea typeface="+mj-ea"/>
                <a:cs typeface="+mj-cs"/>
              </a:rPr>
              <a:t>Journalism search</a:t>
            </a:r>
            <a:endParaRPr lang="en-AU" sz="2000" i="1" kern="1200" dirty="0">
              <a:solidFill>
                <a:srgbClr val="C51A94"/>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334999864"/>
              </p:ext>
            </p:extLst>
          </p:nvPr>
        </p:nvGraphicFramePr>
        <p:xfrm>
          <a:off x="1524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94%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Social Media Platforms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Sharepoint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Oracle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Access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SQL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700%</a:t>
                      </a:r>
                    </a:p>
                  </a:txBody>
                  <a:tcPr marL="9525" marR="9525" marT="9525" marB="0" anchor="ctr">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68567336"/>
              </p:ext>
            </p:extLst>
          </p:nvPr>
        </p:nvGraphicFramePr>
        <p:xfrm>
          <a:off x="1524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Hootsuite</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Word Processing</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Publisher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MailChimp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WordPress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Web Analytics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HyperText Markup Language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Illustrator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Aftereffects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-50%</a:t>
                      </a:r>
                    </a:p>
                  </a:txBody>
                  <a:tcPr marL="9525" marR="9525" marT="9525" marB="0" anchor="ctr">
                    <a:lnL>
                      <a:noFill/>
                    </a:lnL>
                    <a:lnR>
                      <a:noFill/>
                    </a:lnR>
                    <a:lnT>
                      <a:noFill/>
                    </a:lnT>
                    <a:lnB>
                      <a:noFill/>
                    </a:lnB>
                  </a:tcPr>
                </a:tc>
              </a:tr>
            </a:tbl>
          </a:graphicData>
        </a:graphic>
      </p:graphicFrame>
      <p:sp>
        <p:nvSpPr>
          <p:cNvPr id="19" name="TextBox 18"/>
          <p:cNvSpPr txBox="1"/>
          <p:nvPr/>
        </p:nvSpPr>
        <p:spPr>
          <a:xfrm>
            <a:off x="830400" y="1223159"/>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1138559931"/>
              </p:ext>
            </p:extLst>
          </p:nvPr>
        </p:nvGraphicFramePr>
        <p:xfrm>
          <a:off x="31242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Social Media Platforms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LinkedIn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Pinterest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350%</a:t>
                      </a:r>
                    </a:p>
                  </a:txBody>
                  <a:tcPr marL="9525" marR="9525" marT="9525" marB="0" anchor="ctr">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753710551"/>
              </p:ext>
            </p:extLst>
          </p:nvPr>
        </p:nvGraphicFramePr>
        <p:xfrm>
          <a:off x="31242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Hypertext Preprocessor (PHP)</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WordPress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Sharepoint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Windows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Web Analytics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C#</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Hootsuite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Final Cut Pro</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-9%</a:t>
                      </a:r>
                    </a:p>
                  </a:txBody>
                  <a:tcPr marL="9525" marR="9525" marT="9525" marB="0" anchor="ctr">
                    <a:lnL>
                      <a:noFill/>
                    </a:lnL>
                    <a:lnR>
                      <a:noFill/>
                    </a:lnR>
                    <a:lnT>
                      <a:noFill/>
                    </a:lnT>
                    <a:lnB>
                      <a:noFill/>
                    </a:lnB>
                  </a:tcPr>
                </a:tc>
              </a:tr>
            </a:tbl>
          </a:graphicData>
        </a:graphic>
      </p:graphicFrame>
      <p:sp>
        <p:nvSpPr>
          <p:cNvPr id="24" name="TextBox 23"/>
          <p:cNvSpPr txBox="1"/>
          <p:nvPr/>
        </p:nvSpPr>
        <p:spPr>
          <a:xfrm>
            <a:off x="3802200" y="1223159"/>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677391111"/>
              </p:ext>
            </p:extLst>
          </p:nvPr>
        </p:nvGraphicFramePr>
        <p:xfrm>
          <a:off x="60960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700%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Social Media Platforms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LinkedIn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AdWords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Word Processing</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Drupal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100%</a:t>
                      </a:r>
                    </a:p>
                  </a:txBody>
                  <a:tcPr marL="9525" marR="9525" marT="9525" marB="0" anchor="ctr">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449343266"/>
              </p:ext>
            </p:extLst>
          </p:nvPr>
        </p:nvGraphicFramePr>
        <p:xfrm>
          <a:off x="60960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Microsoft Word</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Publisher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Sharepoint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Illustrator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Hootsuite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r>
              <a:tr h="130993">
                <a:tc>
                  <a:txBody>
                    <a:bodyPr/>
                    <a:lstStyle/>
                    <a:p>
                      <a:pPr algn="l"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r>
              <a:tr h="130993">
                <a:tc>
                  <a:txBody>
                    <a:bodyPr/>
                    <a:lstStyle/>
                    <a:p>
                      <a:pPr algn="l"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r>
            </a:tbl>
          </a:graphicData>
        </a:graphic>
      </p:graphicFrame>
      <p:sp>
        <p:nvSpPr>
          <p:cNvPr id="27" name="TextBox 26"/>
          <p:cNvSpPr txBox="1"/>
          <p:nvPr/>
        </p:nvSpPr>
        <p:spPr>
          <a:xfrm>
            <a:off x="6774000" y="1223159"/>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20" name="Straight Connector 19"/>
          <p:cNvCxnSpPr/>
          <p:nvPr/>
        </p:nvCxnSpPr>
        <p:spPr>
          <a:xfrm>
            <a:off x="30480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327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a:solidFill>
                  <a:schemeClr val="bg1"/>
                </a:solidFill>
                <a:latin typeface="+mj-lt"/>
                <a:ea typeface="+mj-ea"/>
                <a:cs typeface="+mj-cs"/>
              </a:rPr>
              <a:t>4</a:t>
            </a:r>
            <a:r>
              <a:rPr lang="en-AU" sz="2400" i="1" kern="1200" dirty="0" smtClean="0">
                <a:solidFill>
                  <a:schemeClr val="bg1"/>
                </a:solidFill>
                <a:latin typeface="+mj-lt"/>
                <a:ea typeface="+mj-ea"/>
                <a:cs typeface="+mj-cs"/>
              </a:rPr>
              <a:t>.1</a:t>
            </a:r>
            <a:r>
              <a:rPr lang="en-AU" sz="2400" i="1" kern="1200" dirty="0">
                <a:solidFill>
                  <a:schemeClr val="bg1"/>
                </a:solidFill>
                <a:latin typeface="+mj-lt"/>
                <a:ea typeface="+mj-ea"/>
                <a:cs typeface="+mj-cs"/>
              </a:rPr>
              <a:t>. ‘Biggest movers’ 2015 vs. </a:t>
            </a:r>
            <a:r>
              <a:rPr lang="en-AU" sz="2400" i="1" kern="1200" dirty="0" smtClean="0">
                <a:solidFill>
                  <a:schemeClr val="bg1"/>
                </a:solidFill>
                <a:latin typeface="+mj-lt"/>
                <a:ea typeface="+mj-ea"/>
                <a:cs typeface="+mj-cs"/>
              </a:rPr>
              <a:t>2016 (job titles)</a:t>
            </a:r>
            <a:r>
              <a:rPr lang="en-AU" sz="2400" i="1" kern="1200" dirty="0">
                <a:solidFill>
                  <a:schemeClr val="bg1"/>
                </a:solidFill>
                <a:latin typeface="+mj-lt"/>
                <a:ea typeface="+mj-ea"/>
                <a:cs typeface="+mj-cs"/>
              </a:rPr>
              <a:t/>
            </a:r>
            <a:br>
              <a:rPr lang="en-AU" sz="2400" i="1" kern="1200" dirty="0">
                <a:solidFill>
                  <a:schemeClr val="bg1"/>
                </a:solidFill>
                <a:latin typeface="+mj-lt"/>
                <a:ea typeface="+mj-ea"/>
                <a:cs typeface="+mj-cs"/>
              </a:rPr>
            </a:br>
            <a:r>
              <a:rPr lang="en-AU" sz="2000" i="1" kern="1200" dirty="0" smtClean="0">
                <a:solidFill>
                  <a:srgbClr val="00A9DC"/>
                </a:solidFill>
                <a:latin typeface="+mj-lt"/>
                <a:ea typeface="+mj-ea"/>
                <a:cs typeface="+mj-cs"/>
              </a:rPr>
              <a:t>Burning Glass: Advertising search</a:t>
            </a:r>
            <a:endParaRPr lang="en-AU" sz="2000" i="1" kern="1200" dirty="0">
              <a:solidFill>
                <a:srgbClr val="00A9DC"/>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754585556"/>
              </p:ext>
            </p:extLst>
          </p:nvPr>
        </p:nvGraphicFramePr>
        <p:xfrm>
          <a:off x="1524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Artistic Director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94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Copywriter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Accounts Clerk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Campaign Or Communications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Communications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 Research Analyst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Ict Project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117%</a:t>
                      </a:r>
                    </a:p>
                  </a:txBody>
                  <a:tcPr marL="9525" marR="9525" marT="9525" marB="0" anchor="ctr">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939346414"/>
              </p:ext>
            </p:extLst>
          </p:nvPr>
        </p:nvGraphicFramePr>
        <p:xfrm>
          <a:off x="152400" y="3405939"/>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Marketing Officer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Specialist Physician (General Medicine)</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Administration Officer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Research</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Media Producer (Excluding Video)</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Event Organiser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Advertising Consultant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Procurement Officer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Retail Sales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Administrator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-67%</a:t>
                      </a:r>
                    </a:p>
                  </a:txBody>
                  <a:tcPr marL="9525" marR="9525" marT="9525" marB="0" anchor="b">
                    <a:lnL>
                      <a:noFill/>
                    </a:lnL>
                    <a:lnR>
                      <a:noFill/>
                    </a:lnR>
                    <a:lnT>
                      <a:noFill/>
                    </a:lnT>
                    <a:lnB>
                      <a:noFill/>
                    </a:lnB>
                  </a:tcPr>
                </a:tc>
              </a:tr>
            </a:tbl>
          </a:graphicData>
        </a:graphic>
      </p:graphicFrame>
      <p:sp>
        <p:nvSpPr>
          <p:cNvPr id="19" name="TextBox 18"/>
          <p:cNvSpPr txBox="1"/>
          <p:nvPr/>
        </p:nvSpPr>
        <p:spPr>
          <a:xfrm>
            <a:off x="830400" y="1223159"/>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883493033"/>
              </p:ext>
            </p:extLst>
          </p:nvPr>
        </p:nvGraphicFramePr>
        <p:xfrm>
          <a:off x="31242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196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96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96%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Campaign Or Communications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Recruitment Consultant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Ict Project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Assistant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Accounts Clerk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Administration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 Research Analyst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138%</a:t>
                      </a:r>
                    </a:p>
                  </a:txBody>
                  <a:tcPr marL="9525" marR="9525" marT="9525" marB="0" anchor="ctr">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502923409"/>
              </p:ext>
            </p:extLst>
          </p:nvPr>
        </p:nvGraphicFramePr>
        <p:xfrm>
          <a:off x="31242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Finance Manager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Brand Managers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Operations Specialist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Recruiter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Front End Developer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Personal Assistant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Project Coordinator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Artistic Director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Receptionist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-33%</a:t>
                      </a:r>
                    </a:p>
                  </a:txBody>
                  <a:tcPr marL="9525" marR="9525" marT="9525" marB="0" anchor="ctr">
                    <a:lnL>
                      <a:noFill/>
                    </a:lnL>
                    <a:lnR>
                      <a:noFill/>
                    </a:lnR>
                    <a:lnT>
                      <a:noFill/>
                    </a:lnT>
                    <a:lnB>
                      <a:noFill/>
                    </a:lnB>
                  </a:tcPr>
                </a:tc>
              </a:tr>
            </a:tbl>
          </a:graphicData>
        </a:graphic>
      </p:graphicFrame>
      <p:sp>
        <p:nvSpPr>
          <p:cNvPr id="24" name="TextBox 23"/>
          <p:cNvSpPr txBox="1"/>
          <p:nvPr/>
        </p:nvSpPr>
        <p:spPr>
          <a:xfrm>
            <a:off x="3802200" y="1223159"/>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3565542943"/>
              </p:ext>
            </p:extLst>
          </p:nvPr>
        </p:nvGraphicFramePr>
        <p:xfrm>
          <a:off x="60960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Administration Officer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Communications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Advertising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Research</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Campaign Or Communications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Brand Managers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Health And Safety Advisor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Medical And Pharmaceutical Sales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100%</a:t>
                      </a:r>
                    </a:p>
                  </a:txBody>
                  <a:tcPr marL="9525" marR="9525" marT="9525" marB="0" anchor="ctr">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798538483"/>
              </p:ext>
            </p:extLst>
          </p:nvPr>
        </p:nvGraphicFramePr>
        <p:xfrm>
          <a:off x="60960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Artistic Director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Advertising Specialist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Assistant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 Research Analyst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Maintenance Technician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Service Advisor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Sonographer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Telesales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-67%</a:t>
                      </a:r>
                    </a:p>
                  </a:txBody>
                  <a:tcPr marL="9525" marR="9525" marT="9525" marB="0" anchor="ctr">
                    <a:lnL>
                      <a:noFill/>
                    </a:lnL>
                    <a:lnR>
                      <a:noFill/>
                    </a:lnR>
                    <a:lnT>
                      <a:noFill/>
                    </a:lnT>
                    <a:lnB>
                      <a:noFill/>
                    </a:lnB>
                  </a:tcPr>
                </a:tc>
              </a:tr>
            </a:tbl>
          </a:graphicData>
        </a:graphic>
      </p:graphicFrame>
      <p:sp>
        <p:nvSpPr>
          <p:cNvPr id="27" name="TextBox 26"/>
          <p:cNvSpPr txBox="1"/>
          <p:nvPr/>
        </p:nvSpPr>
        <p:spPr>
          <a:xfrm>
            <a:off x="6774000" y="1223159"/>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20" name="Straight Connector 19"/>
          <p:cNvCxnSpPr/>
          <p:nvPr/>
        </p:nvCxnSpPr>
        <p:spPr>
          <a:xfrm>
            <a:off x="30480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042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bg1"/>
                </a:solidFill>
                <a:latin typeface="+mj-lt"/>
                <a:ea typeface="+mj-ea"/>
                <a:cs typeface="+mj-cs"/>
              </a:rPr>
              <a:t>4.2. </a:t>
            </a:r>
            <a:r>
              <a:rPr lang="en-AU" sz="2400" i="1" kern="1200" dirty="0">
                <a:solidFill>
                  <a:schemeClr val="bg1"/>
                </a:solidFill>
                <a:latin typeface="+mj-lt"/>
                <a:ea typeface="+mj-ea"/>
                <a:cs typeface="+mj-cs"/>
              </a:rPr>
              <a:t>‘Biggest movers’ 2015 vs. </a:t>
            </a:r>
            <a:r>
              <a:rPr lang="en-AU" sz="2400" i="1" kern="1200" dirty="0" smtClean="0">
                <a:solidFill>
                  <a:schemeClr val="bg1"/>
                </a:solidFill>
                <a:latin typeface="+mj-lt"/>
                <a:ea typeface="+mj-ea"/>
                <a:cs typeface="+mj-cs"/>
              </a:rPr>
              <a:t>2016 (software skills)</a:t>
            </a:r>
            <a:r>
              <a:rPr lang="en-AU" sz="2400" i="1" kern="1200" dirty="0">
                <a:solidFill>
                  <a:schemeClr val="bg1"/>
                </a:solidFill>
                <a:latin typeface="+mj-lt"/>
                <a:ea typeface="+mj-ea"/>
                <a:cs typeface="+mj-cs"/>
              </a:rPr>
              <a:t/>
            </a:r>
            <a:br>
              <a:rPr lang="en-AU" sz="2400" i="1" kern="1200" dirty="0">
                <a:solidFill>
                  <a:schemeClr val="bg1"/>
                </a:solidFill>
                <a:latin typeface="+mj-lt"/>
                <a:ea typeface="+mj-ea"/>
                <a:cs typeface="+mj-cs"/>
              </a:rPr>
            </a:br>
            <a:r>
              <a:rPr lang="en-AU" sz="2000" i="1" kern="1200" dirty="0">
                <a:solidFill>
                  <a:srgbClr val="00A9DC"/>
                </a:solidFill>
                <a:latin typeface="+mj-lt"/>
                <a:ea typeface="+mj-ea"/>
                <a:cs typeface="+mj-cs"/>
              </a:rPr>
              <a:t>Burning Glass: </a:t>
            </a:r>
            <a:r>
              <a:rPr lang="en-AU" sz="2000" i="1" kern="1200" dirty="0" smtClean="0">
                <a:solidFill>
                  <a:srgbClr val="00A9DC"/>
                </a:solidFill>
                <a:latin typeface="+mj-lt"/>
                <a:ea typeface="+mj-ea"/>
                <a:cs typeface="+mj-cs"/>
              </a:rPr>
              <a:t>Advertising search</a:t>
            </a:r>
            <a:endParaRPr lang="en-AU" sz="2000" i="1" kern="1200" dirty="0">
              <a:solidFill>
                <a:srgbClr val="00A9DC"/>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505204043"/>
              </p:ext>
            </p:extLst>
          </p:nvPr>
        </p:nvGraphicFramePr>
        <p:xfrm>
          <a:off x="1524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191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Social Media Platforms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AdWords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Aftereffects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Hypertext Preprocessor (PHP)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250%</a:t>
                      </a:r>
                    </a:p>
                  </a:txBody>
                  <a:tcPr marL="9525" marR="9525" marT="9525" marB="0" anchor="ctr">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508155903"/>
              </p:ext>
            </p:extLst>
          </p:nvPr>
        </p:nvGraphicFramePr>
        <p:xfrm>
          <a:off x="1524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Microsoft Word</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User Interface (UI) Design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Git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Graphical User Interface (GUI)</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Graphics Software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Webtrends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Cognos Impromptu</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Fund Accountancy</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-50%</a:t>
                      </a:r>
                    </a:p>
                  </a:txBody>
                  <a:tcPr marL="9525" marR="9525" marT="9525" marB="0" anchor="ctr">
                    <a:lnL>
                      <a:noFill/>
                    </a:lnL>
                    <a:lnR>
                      <a:noFill/>
                    </a:lnR>
                    <a:lnT>
                      <a:noFill/>
                    </a:lnT>
                    <a:lnB>
                      <a:noFill/>
                    </a:lnB>
                  </a:tcPr>
                </a:tc>
              </a:tr>
            </a:tbl>
          </a:graphicData>
        </a:graphic>
      </p:graphicFrame>
      <p:sp>
        <p:nvSpPr>
          <p:cNvPr id="19" name="TextBox 18"/>
          <p:cNvSpPr txBox="1"/>
          <p:nvPr/>
        </p:nvSpPr>
        <p:spPr>
          <a:xfrm>
            <a:off x="830400" y="1223159"/>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729266179"/>
              </p:ext>
            </p:extLst>
          </p:nvPr>
        </p:nvGraphicFramePr>
        <p:xfrm>
          <a:off x="31242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bg1"/>
                          </a:solidFill>
                          <a:effectLst/>
                          <a:latin typeface="Calibri"/>
                        </a:rPr>
                        <a:t>Adobe Acrobat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110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252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142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Adobe Photoshop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453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Google Analytics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150%</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Microsoft Excel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47%</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Microsoft Office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HTML5</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AdWords</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80</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155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94</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167</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73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307</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73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55</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41%</a:t>
                      </a:r>
                    </a:p>
                  </a:txBody>
                  <a:tcPr marL="9525" marR="9525" marT="9525" marB="0" anchor="ctr">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610642999"/>
              </p:ext>
            </p:extLst>
          </p:nvPr>
        </p:nvGraphicFramePr>
        <p:xfrm>
          <a:off x="3124200" y="3405939"/>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AJAX</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Actionscript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JSON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Extensible Markup Language (XML)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Git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QuarkXPress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Final Cut Pro</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Usability Testing</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Oracle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jQuery</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-10%</a:t>
                      </a:r>
                    </a:p>
                  </a:txBody>
                  <a:tcPr marL="9525" marR="9525" marT="9525" marB="0" anchor="ctr">
                    <a:lnL>
                      <a:noFill/>
                    </a:lnL>
                    <a:lnR>
                      <a:noFill/>
                    </a:lnR>
                    <a:lnT>
                      <a:noFill/>
                    </a:lnT>
                    <a:lnB>
                      <a:noFill/>
                    </a:lnB>
                  </a:tcPr>
                </a:tc>
              </a:tr>
            </a:tbl>
          </a:graphicData>
        </a:graphic>
      </p:graphicFrame>
      <p:sp>
        <p:nvSpPr>
          <p:cNvPr id="24" name="TextBox 23"/>
          <p:cNvSpPr txBox="1"/>
          <p:nvPr/>
        </p:nvSpPr>
        <p:spPr>
          <a:xfrm>
            <a:off x="3802200" y="1223159"/>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482631096"/>
              </p:ext>
            </p:extLst>
          </p:nvPr>
        </p:nvGraphicFramePr>
        <p:xfrm>
          <a:off x="60960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Microsoft Sharepoint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Word</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AdWords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Windows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WordPress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Customer Relationship Management (CRM)</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67%</a:t>
                      </a:r>
                    </a:p>
                  </a:txBody>
                  <a:tcPr marL="9525" marR="9525" marT="9525" marB="0" anchor="ctr">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664417422"/>
              </p:ext>
            </p:extLst>
          </p:nvPr>
        </p:nvGraphicFramePr>
        <p:xfrm>
          <a:off x="6096000" y="3405939"/>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39</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DoubleClick</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HyperText Markup Language</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Enterprise Resource Planning (ERP)</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-25%</a:t>
                      </a:r>
                    </a:p>
                  </a:txBody>
                  <a:tcPr marL="9525" marR="9525" marT="9525" marB="0" anchor="b">
                    <a:lnL>
                      <a:noFill/>
                    </a:lnL>
                    <a:lnR>
                      <a:noFill/>
                    </a:lnR>
                    <a:lnT>
                      <a:noFill/>
                    </a:lnT>
                    <a:lnB>
                      <a:noFill/>
                    </a:lnB>
                  </a:tcPr>
                </a:tc>
              </a:tr>
              <a:tr h="130993">
                <a:tc>
                  <a:txBody>
                    <a:bodyPr/>
                    <a:lstStyle/>
                    <a:p>
                      <a:pPr algn="l"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r>
            </a:tbl>
          </a:graphicData>
        </a:graphic>
      </p:graphicFrame>
      <p:sp>
        <p:nvSpPr>
          <p:cNvPr id="27" name="TextBox 26"/>
          <p:cNvSpPr txBox="1"/>
          <p:nvPr/>
        </p:nvSpPr>
        <p:spPr>
          <a:xfrm>
            <a:off x="6774000" y="1223159"/>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20" name="Straight Connector 19"/>
          <p:cNvCxnSpPr/>
          <p:nvPr/>
        </p:nvCxnSpPr>
        <p:spPr>
          <a:xfrm>
            <a:off x="30480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004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a:solidFill>
                  <a:schemeClr val="bg1"/>
                </a:solidFill>
                <a:latin typeface="+mj-lt"/>
                <a:ea typeface="+mj-ea"/>
                <a:cs typeface="+mj-cs"/>
              </a:rPr>
              <a:t>4</a:t>
            </a:r>
            <a:r>
              <a:rPr lang="en-AU" sz="2400" i="1" kern="1200" dirty="0" smtClean="0">
                <a:solidFill>
                  <a:schemeClr val="bg1"/>
                </a:solidFill>
                <a:latin typeface="+mj-lt"/>
                <a:ea typeface="+mj-ea"/>
                <a:cs typeface="+mj-cs"/>
              </a:rPr>
              <a:t>.1</a:t>
            </a:r>
            <a:r>
              <a:rPr lang="en-AU" sz="2400" i="1" kern="1200" dirty="0">
                <a:solidFill>
                  <a:schemeClr val="bg1"/>
                </a:solidFill>
                <a:latin typeface="+mj-lt"/>
                <a:ea typeface="+mj-ea"/>
                <a:cs typeface="+mj-cs"/>
              </a:rPr>
              <a:t>. ‘Biggest movers’ 2015 vs. </a:t>
            </a:r>
            <a:r>
              <a:rPr lang="en-AU" sz="2400" i="1" kern="1200" dirty="0" smtClean="0">
                <a:solidFill>
                  <a:schemeClr val="bg1"/>
                </a:solidFill>
                <a:latin typeface="+mj-lt"/>
                <a:ea typeface="+mj-ea"/>
                <a:cs typeface="+mj-cs"/>
              </a:rPr>
              <a:t>2016 (job titles)</a:t>
            </a:r>
            <a:r>
              <a:rPr lang="en-AU" sz="2400" i="1" kern="1200" dirty="0">
                <a:solidFill>
                  <a:schemeClr val="bg1"/>
                </a:solidFill>
                <a:latin typeface="+mj-lt"/>
                <a:ea typeface="+mj-ea"/>
                <a:cs typeface="+mj-cs"/>
              </a:rPr>
              <a:t/>
            </a:r>
            <a:br>
              <a:rPr lang="en-AU" sz="2400" i="1" kern="1200" dirty="0">
                <a:solidFill>
                  <a:schemeClr val="bg1"/>
                </a:solidFill>
                <a:latin typeface="+mj-lt"/>
                <a:ea typeface="+mj-ea"/>
                <a:cs typeface="+mj-cs"/>
              </a:rPr>
            </a:br>
            <a:r>
              <a:rPr lang="en-AU" sz="2000" i="1" kern="1200" dirty="0" smtClean="0">
                <a:solidFill>
                  <a:srgbClr val="F9BB2C"/>
                </a:solidFill>
                <a:latin typeface="+mj-lt"/>
                <a:ea typeface="+mj-ea"/>
                <a:cs typeface="+mj-cs"/>
              </a:rPr>
              <a:t>Burning Glass: Communication Design search</a:t>
            </a:r>
            <a:endParaRPr lang="en-AU" sz="2000" i="1" kern="1200" dirty="0">
              <a:solidFill>
                <a:srgbClr val="F9BB2C"/>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496652279"/>
              </p:ext>
            </p:extLst>
          </p:nvPr>
        </p:nvGraphicFramePr>
        <p:xfrm>
          <a:off x="1524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bg1"/>
                          </a:solidFill>
                          <a:effectLst/>
                          <a:latin typeface="Calibri"/>
                        </a:rPr>
                        <a:t>Marketing Specialist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366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631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265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Communications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346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453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Campaign Or Communications Manager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137</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Experience Designer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100</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177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551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617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Project Coordinator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85</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135</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Intern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72</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41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Intern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86%</a:t>
                      </a:r>
                    </a:p>
                  </a:txBody>
                  <a:tcPr marL="9525" marR="9525" marT="9525" marB="0" anchor="ctr">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897079848"/>
              </p:ext>
            </p:extLst>
          </p:nvPr>
        </p:nvGraphicFramePr>
        <p:xfrm>
          <a:off x="1524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bg1"/>
                          </a:solidFill>
                          <a:effectLst/>
                          <a:latin typeface="Calibri"/>
                        </a:rPr>
                        <a:t>Software Developer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47</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Developer Programmer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149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79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Recruitment Consultant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54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Technology Consultant</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27</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Industrial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Retail Sales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Application Developer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-12</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Front End Developer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Web Designer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-21%</a:t>
                      </a:r>
                    </a:p>
                  </a:txBody>
                  <a:tcPr marL="9525" marR="9525" marT="9525" marB="0" anchor="b">
                    <a:lnL>
                      <a:noFill/>
                    </a:lnL>
                    <a:lnR>
                      <a:noFill/>
                    </a:lnR>
                    <a:lnT>
                      <a:noFill/>
                    </a:lnT>
                    <a:lnB>
                      <a:noFill/>
                    </a:lnB>
                  </a:tcPr>
                </a:tc>
              </a:tr>
            </a:tbl>
          </a:graphicData>
        </a:graphic>
      </p:graphicFrame>
      <p:sp>
        <p:nvSpPr>
          <p:cNvPr id="19" name="TextBox 18"/>
          <p:cNvSpPr txBox="1"/>
          <p:nvPr/>
        </p:nvSpPr>
        <p:spPr>
          <a:xfrm>
            <a:off x="830400" y="1223159"/>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762205589"/>
              </p:ext>
            </p:extLst>
          </p:nvPr>
        </p:nvGraphicFramePr>
        <p:xfrm>
          <a:off x="31242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891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1225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334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Marketing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767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1087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475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766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291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1454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Campaign Or Communications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359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Accounts Clerk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Interior Designer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Communications Officer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424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Experience Designer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Ict Project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74</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29%</a:t>
                      </a:r>
                    </a:p>
                  </a:txBody>
                  <a:tcPr marL="9525" marR="9525" marT="9525" marB="0" anchor="ctr">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223607943"/>
              </p:ext>
            </p:extLst>
          </p:nvPr>
        </p:nvGraphicFramePr>
        <p:xfrm>
          <a:off x="31242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Application Developer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81</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Recruiter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Business Analyst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Finance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Geotechnical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Production Coordinator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Public Affairs Officer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Financial Analyst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Retail Sales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Public Relations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a:t>
                      </a:r>
                    </a:p>
                  </a:txBody>
                  <a:tcPr marL="9525" marR="9525" marT="9525" marB="0" anchor="b">
                    <a:lnL>
                      <a:noFill/>
                    </a:lnL>
                    <a:lnR>
                      <a:noFill/>
                    </a:lnR>
                    <a:lnT>
                      <a:noFill/>
                    </a:lnT>
                    <a:lnB>
                      <a:noFill/>
                    </a:lnB>
                  </a:tcPr>
                </a:tc>
              </a:tr>
            </a:tbl>
          </a:graphicData>
        </a:graphic>
      </p:graphicFrame>
      <p:sp>
        <p:nvSpPr>
          <p:cNvPr id="24" name="TextBox 23"/>
          <p:cNvSpPr txBox="1"/>
          <p:nvPr/>
        </p:nvSpPr>
        <p:spPr>
          <a:xfrm>
            <a:off x="3802200" y="1223159"/>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1588798650"/>
              </p:ext>
            </p:extLst>
          </p:nvPr>
        </p:nvGraphicFramePr>
        <p:xfrm>
          <a:off x="60960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bg1"/>
                          </a:solidFill>
                          <a:effectLst/>
                          <a:latin typeface="Calibri"/>
                        </a:rPr>
                        <a:t>Marketing Specialist</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111</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182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71</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Communications Officer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62%</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Marketing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64%</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Civil Engineering Draftsperson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134%</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Public Relations Professional</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79%</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Construction Foreman/Manager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217%</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Electrical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105%</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Social Media Marketing</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107%</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Landscape Architect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100%</a:t>
                      </a:r>
                    </a:p>
                  </a:txBody>
                  <a:tcPr marL="9525" marR="9525" marT="9525" marB="0" anchor="b">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Solutions Architect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46%</a:t>
                      </a:r>
                    </a:p>
                  </a:txBody>
                  <a:tcPr marL="9525" marR="9525" marT="9525" marB="0" anchor="b">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024608381"/>
              </p:ext>
            </p:extLst>
          </p:nvPr>
        </p:nvGraphicFramePr>
        <p:xfrm>
          <a:off x="60960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Developer Programmer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Business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Officer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128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Web Developer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Web Designer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Business Development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Accounts Clerk</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Application Developer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Systems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-25%</a:t>
                      </a:r>
                    </a:p>
                  </a:txBody>
                  <a:tcPr marL="9525" marR="9525" marT="9525" marB="0" anchor="b">
                    <a:lnL>
                      <a:noFill/>
                    </a:lnL>
                    <a:lnR>
                      <a:noFill/>
                    </a:lnR>
                    <a:lnT>
                      <a:noFill/>
                    </a:lnT>
                    <a:lnB>
                      <a:noFill/>
                    </a:lnB>
                  </a:tcPr>
                </a:tc>
              </a:tr>
            </a:tbl>
          </a:graphicData>
        </a:graphic>
      </p:graphicFrame>
      <p:sp>
        <p:nvSpPr>
          <p:cNvPr id="27" name="TextBox 26"/>
          <p:cNvSpPr txBox="1"/>
          <p:nvPr/>
        </p:nvSpPr>
        <p:spPr>
          <a:xfrm>
            <a:off x="6774000" y="1223159"/>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20" name="Straight Connector 19"/>
          <p:cNvCxnSpPr/>
          <p:nvPr/>
        </p:nvCxnSpPr>
        <p:spPr>
          <a:xfrm>
            <a:off x="30480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9394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bg1"/>
                </a:solidFill>
                <a:latin typeface="+mj-lt"/>
                <a:ea typeface="+mj-ea"/>
                <a:cs typeface="+mj-cs"/>
              </a:rPr>
              <a:t>4.2. </a:t>
            </a:r>
            <a:r>
              <a:rPr lang="en-AU" sz="2400" i="1" kern="1200" dirty="0">
                <a:solidFill>
                  <a:schemeClr val="bg1"/>
                </a:solidFill>
                <a:latin typeface="+mj-lt"/>
                <a:ea typeface="+mj-ea"/>
                <a:cs typeface="+mj-cs"/>
              </a:rPr>
              <a:t>‘Biggest movers’ 2015 vs. </a:t>
            </a:r>
            <a:r>
              <a:rPr lang="en-AU" sz="2400" i="1" kern="1200" dirty="0" smtClean="0">
                <a:solidFill>
                  <a:schemeClr val="bg1"/>
                </a:solidFill>
                <a:latin typeface="+mj-lt"/>
                <a:ea typeface="+mj-ea"/>
                <a:cs typeface="+mj-cs"/>
              </a:rPr>
              <a:t>2016 (software skills)</a:t>
            </a:r>
            <a:r>
              <a:rPr lang="en-AU" sz="2400" i="1" kern="1200" dirty="0">
                <a:solidFill>
                  <a:schemeClr val="bg1"/>
                </a:solidFill>
                <a:latin typeface="+mj-lt"/>
                <a:ea typeface="+mj-ea"/>
                <a:cs typeface="+mj-cs"/>
              </a:rPr>
              <a:t/>
            </a:r>
            <a:br>
              <a:rPr lang="en-AU" sz="2400" i="1" kern="1200" dirty="0">
                <a:solidFill>
                  <a:schemeClr val="bg1"/>
                </a:solidFill>
                <a:latin typeface="+mj-lt"/>
                <a:ea typeface="+mj-ea"/>
                <a:cs typeface="+mj-cs"/>
              </a:rPr>
            </a:br>
            <a:r>
              <a:rPr lang="en-AU" sz="2000" i="1" kern="1200" dirty="0">
                <a:solidFill>
                  <a:srgbClr val="F9BB2C"/>
                </a:solidFill>
                <a:latin typeface="+mj-lt"/>
                <a:ea typeface="+mj-ea"/>
                <a:cs typeface="+mj-cs"/>
              </a:rPr>
              <a:t>Burning Glass: </a:t>
            </a:r>
            <a:r>
              <a:rPr lang="en-AU" sz="2000" i="1" kern="1200" dirty="0" smtClean="0">
                <a:solidFill>
                  <a:srgbClr val="F9BB2C"/>
                </a:solidFill>
                <a:latin typeface="+mj-lt"/>
                <a:ea typeface="+mj-ea"/>
                <a:cs typeface="+mj-cs"/>
              </a:rPr>
              <a:t>Communication Design search</a:t>
            </a:r>
            <a:endParaRPr lang="en-AU" sz="2000" i="1" kern="1200" dirty="0">
              <a:solidFill>
                <a:srgbClr val="F9BB2C"/>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942343716"/>
              </p:ext>
            </p:extLst>
          </p:nvPr>
        </p:nvGraphicFramePr>
        <p:xfrm>
          <a:off x="152400" y="1539296"/>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Social Media Platforms</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255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526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271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734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980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Computer Aided Draughting/Design (CAD)</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396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642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669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894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Revit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470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765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934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565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41%</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Windows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294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107</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57%</a:t>
                      </a:r>
                    </a:p>
                  </a:txBody>
                  <a:tcPr marL="9525" marR="9525" marT="9525" marB="0" anchor="ctr">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706325379"/>
              </p:ext>
            </p:extLst>
          </p:nvPr>
        </p:nvGraphicFramePr>
        <p:xfrm>
          <a:off x="152400" y="3293801"/>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721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516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-205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AngularJS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Django</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Git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-69%</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Python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-179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Vimeo</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LinkedIn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.NET Programming</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jQuery</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Extensible </a:t>
                      </a:r>
                      <a:r>
                        <a:rPr lang="en-AU" sz="800" b="0" i="0" u="none" strike="noStrike" dirty="0" err="1">
                          <a:solidFill>
                            <a:schemeClr val="bg1"/>
                          </a:solidFill>
                          <a:effectLst/>
                          <a:latin typeface="Calibri"/>
                        </a:rPr>
                        <a:t>Markup</a:t>
                      </a:r>
                      <a:r>
                        <a:rPr lang="en-AU" sz="800" b="0" i="0" u="none" strike="noStrike" dirty="0">
                          <a:solidFill>
                            <a:schemeClr val="bg1"/>
                          </a:solidFill>
                          <a:effectLst/>
                          <a:latin typeface="Calibri"/>
                        </a:rPr>
                        <a:t> Language </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-17%</a:t>
                      </a:r>
                    </a:p>
                  </a:txBody>
                  <a:tcPr marL="9525" marR="9525" marT="9525" marB="0" anchor="ctr">
                    <a:lnL>
                      <a:noFill/>
                    </a:lnL>
                    <a:lnR>
                      <a:noFill/>
                    </a:lnR>
                    <a:lnT>
                      <a:noFill/>
                    </a:lnT>
                    <a:lnB>
                      <a:noFill/>
                    </a:lnB>
                  </a:tcPr>
                </a:tc>
              </a:tr>
            </a:tbl>
          </a:graphicData>
        </a:graphic>
      </p:graphicFrame>
      <p:sp>
        <p:nvSpPr>
          <p:cNvPr id="19" name="TextBox 18"/>
          <p:cNvSpPr txBox="1"/>
          <p:nvPr/>
        </p:nvSpPr>
        <p:spPr>
          <a:xfrm>
            <a:off x="830400" y="1223159"/>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3286077318"/>
              </p:ext>
            </p:extLst>
          </p:nvPr>
        </p:nvGraphicFramePr>
        <p:xfrm>
          <a:off x="3124200" y="1539296"/>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1307</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2062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755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1444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2128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684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1736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2346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1309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557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681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1180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499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Social Media Platforms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649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1094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445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887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1320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433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562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987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425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1352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1726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374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Revit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308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599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291</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94%</a:t>
                      </a:r>
                    </a:p>
                  </a:txBody>
                  <a:tcPr marL="9525" marR="9525" marT="9525" marB="0" anchor="b">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15706336"/>
              </p:ext>
            </p:extLst>
          </p:nvPr>
        </p:nvGraphicFramePr>
        <p:xfrm>
          <a:off x="3124200" y="3293801"/>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SPSS</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116</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Tumblr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Actionscript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Sybase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-39%</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Extensible </a:t>
                      </a:r>
                      <a:r>
                        <a:rPr lang="en-AU" sz="800" b="0" i="0" u="none" strike="noStrike" dirty="0" err="1">
                          <a:solidFill>
                            <a:schemeClr val="bg1"/>
                          </a:solidFill>
                          <a:effectLst/>
                          <a:latin typeface="Calibri"/>
                        </a:rPr>
                        <a:t>Markup</a:t>
                      </a:r>
                      <a:r>
                        <a:rPr lang="en-AU" sz="800" b="0" i="0" u="none" strike="noStrike" dirty="0">
                          <a:solidFill>
                            <a:schemeClr val="bg1"/>
                          </a:solidFill>
                          <a:effectLst/>
                          <a:latin typeface="Calibri"/>
                        </a:rPr>
                        <a:t> </a:t>
                      </a:r>
                      <a:r>
                        <a:rPr lang="en-AU" sz="800" b="0" i="0" u="none" strike="noStrike" dirty="0" smtClean="0">
                          <a:solidFill>
                            <a:schemeClr val="bg1"/>
                          </a:solidFill>
                          <a:effectLst/>
                          <a:latin typeface="Calibri"/>
                        </a:rPr>
                        <a:t>Language</a:t>
                      </a:r>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Autodesk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Transact-SQL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MongoDB</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Avid Media Composer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Advanced Business Application Programming (ABAP)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-18%</a:t>
                      </a:r>
                    </a:p>
                  </a:txBody>
                  <a:tcPr marL="9525" marR="9525" marT="9525" marB="0" anchor="ctr">
                    <a:lnL>
                      <a:noFill/>
                    </a:lnL>
                    <a:lnR>
                      <a:noFill/>
                    </a:lnR>
                    <a:lnT>
                      <a:noFill/>
                    </a:lnT>
                    <a:lnB>
                      <a:noFill/>
                    </a:lnB>
                  </a:tcPr>
                </a:tc>
              </a:tr>
            </a:tbl>
          </a:graphicData>
        </a:graphic>
      </p:graphicFrame>
      <p:sp>
        <p:nvSpPr>
          <p:cNvPr id="24" name="TextBox 23"/>
          <p:cNvSpPr txBox="1"/>
          <p:nvPr/>
        </p:nvSpPr>
        <p:spPr>
          <a:xfrm>
            <a:off x="3802200" y="1223159"/>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4237776116"/>
              </p:ext>
            </p:extLst>
          </p:nvPr>
        </p:nvGraphicFramePr>
        <p:xfrm>
          <a:off x="6096000" y="1539296"/>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256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336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31%</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195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Social Media Platforms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Windows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Revit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LinkedIn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Sharepoint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Google Analytics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Word</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49</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111%</a:t>
                      </a:r>
                    </a:p>
                  </a:txBody>
                  <a:tcPr marL="9525" marR="9525" marT="9525" marB="0" anchor="b">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260782399"/>
              </p:ext>
            </p:extLst>
          </p:nvPr>
        </p:nvGraphicFramePr>
        <p:xfrm>
          <a:off x="6096000" y="3293801"/>
          <a:ext cx="2880000" cy="182118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bg1"/>
                          </a:solidFill>
                          <a:effectLst/>
                          <a:latin typeface="Calibri"/>
                        </a:rPr>
                        <a:t>JavaScript</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323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194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err="1">
                          <a:solidFill>
                            <a:schemeClr val="bg1"/>
                          </a:solidFill>
                          <a:effectLst/>
                          <a:latin typeface="Calibri"/>
                        </a:rPr>
                        <a:t>Django</a:t>
                      </a:r>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-95%</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Python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AngularJS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Git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138</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Object-Orientated Analysis and Design (OOAD)</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77</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38</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-51%</a:t>
                      </a:r>
                    </a:p>
                  </a:txBody>
                  <a:tcPr marL="9525" marR="9525" marT="9525" marB="0" anchor="ctr">
                    <a:lnL>
                      <a:noFill/>
                    </a:lnL>
                    <a:lnR>
                      <a:noFill/>
                    </a:lnR>
                    <a:lnT>
                      <a:noFill/>
                    </a:lnT>
                    <a:lnB>
                      <a:noFill/>
                    </a:lnB>
                  </a:tcPr>
                </a:tc>
              </a:tr>
              <a:tr h="130993">
                <a:tc>
                  <a:txBody>
                    <a:bodyPr/>
                    <a:lstStyle/>
                    <a:p>
                      <a:pPr algn="l" fontAlgn="b"/>
                      <a:r>
                        <a:rPr lang="en-AU" sz="800" b="0" i="0" u="none" strike="noStrike" dirty="0" err="1">
                          <a:solidFill>
                            <a:schemeClr val="bg1"/>
                          </a:solidFill>
                          <a:effectLst/>
                          <a:latin typeface="Calibri"/>
                        </a:rPr>
                        <a:t>jQuery</a:t>
                      </a:r>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74</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Advanced Business Application Programming (ABAP)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-73%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-17%</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Extensible </a:t>
                      </a:r>
                      <a:r>
                        <a:rPr lang="en-AU" sz="800" b="0" i="0" u="none" strike="noStrike" dirty="0" err="1">
                          <a:solidFill>
                            <a:schemeClr val="bg1"/>
                          </a:solidFill>
                          <a:effectLst/>
                          <a:latin typeface="Calibri"/>
                        </a:rPr>
                        <a:t>Markup</a:t>
                      </a:r>
                      <a:r>
                        <a:rPr lang="en-AU" sz="800" b="0" i="0" u="none" strike="noStrike" dirty="0">
                          <a:solidFill>
                            <a:schemeClr val="bg1"/>
                          </a:solidFill>
                          <a:effectLst/>
                          <a:latin typeface="Calibri"/>
                        </a:rPr>
                        <a:t> Language </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-39%</a:t>
                      </a:r>
                    </a:p>
                  </a:txBody>
                  <a:tcPr marL="9525" marR="9525" marT="9525" marB="0" anchor="ctr">
                    <a:lnL>
                      <a:noFill/>
                    </a:lnL>
                    <a:lnR>
                      <a:noFill/>
                    </a:lnR>
                    <a:lnT>
                      <a:noFill/>
                    </a:lnT>
                    <a:lnB>
                      <a:noFill/>
                    </a:lnB>
                  </a:tcPr>
                </a:tc>
              </a:tr>
            </a:tbl>
          </a:graphicData>
        </a:graphic>
      </p:graphicFrame>
      <p:sp>
        <p:nvSpPr>
          <p:cNvPr id="27" name="TextBox 26"/>
          <p:cNvSpPr txBox="1"/>
          <p:nvPr/>
        </p:nvSpPr>
        <p:spPr>
          <a:xfrm>
            <a:off x="6774000" y="1223159"/>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20" name="Straight Connector 19"/>
          <p:cNvCxnSpPr/>
          <p:nvPr/>
        </p:nvCxnSpPr>
        <p:spPr>
          <a:xfrm>
            <a:off x="30480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778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54" y="908550"/>
            <a:ext cx="5297246"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3">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3" name="TextBox 2"/>
          <p:cNvSpPr txBox="1"/>
          <p:nvPr/>
        </p:nvSpPr>
        <p:spPr>
          <a:xfrm>
            <a:off x="228600" y="4400550"/>
            <a:ext cx="8686800" cy="615553"/>
          </a:xfrm>
          <a:prstGeom prst="rect">
            <a:avLst/>
          </a:prstGeom>
          <a:noFill/>
        </p:spPr>
        <p:txBody>
          <a:bodyPr wrap="square" rtlCol="0">
            <a:spAutoFit/>
          </a:bodyPr>
          <a:lstStyle/>
          <a:p>
            <a:pPr marL="285750" indent="-285750">
              <a:buFont typeface="Arial" pitchFamily="34" charset="0"/>
              <a:buChar char="•"/>
            </a:pPr>
            <a:r>
              <a:rPr lang="en-AU" sz="1400" b="1" dirty="0" smtClean="0"/>
              <a:t>Number of </a:t>
            </a:r>
            <a:r>
              <a:rPr lang="en-AU" sz="1400" b="1" dirty="0" err="1" smtClean="0"/>
              <a:t>RMIT</a:t>
            </a:r>
            <a:r>
              <a:rPr lang="en-AU" sz="1400" b="1" dirty="0" smtClean="0"/>
              <a:t> graduates growing over time, </a:t>
            </a:r>
            <a:r>
              <a:rPr lang="en-AU" sz="1400" b="1" smtClean="0"/>
              <a:t>however responses appear </a:t>
            </a:r>
            <a:r>
              <a:rPr lang="en-AU" sz="1400" b="1" dirty="0" smtClean="0"/>
              <a:t>to be falling </a:t>
            </a:r>
          </a:p>
          <a:p>
            <a:pPr marL="285750" indent="-285750">
              <a:buFont typeface="Arial" pitchFamily="34" charset="0"/>
              <a:buChar char="•"/>
            </a:pPr>
            <a:r>
              <a:rPr lang="en-AU" sz="1000" dirty="0" smtClean="0"/>
              <a:t>New survey instrument (</a:t>
            </a:r>
            <a:r>
              <a:rPr lang="en-AU" sz="1000" dirty="0" err="1" smtClean="0"/>
              <a:t>GOS</a:t>
            </a:r>
            <a:r>
              <a:rPr lang="en-AU" sz="1000" dirty="0" smtClean="0"/>
              <a:t>) implemented in 2015</a:t>
            </a:r>
          </a:p>
          <a:p>
            <a:pPr marL="285750" indent="-285750">
              <a:buFont typeface="Arial" pitchFamily="34" charset="0"/>
              <a:buChar char="•"/>
            </a:pPr>
            <a:r>
              <a:rPr lang="en-AU" sz="1000" dirty="0" smtClean="0"/>
              <a:t>Note: survey responses may not be representative of actual graduate population</a:t>
            </a:r>
            <a:endParaRPr lang="en-AU" sz="1000" dirty="0"/>
          </a:p>
        </p:txBody>
      </p:sp>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tx1"/>
                </a:solidFill>
              </a:rPr>
              <a:t>1.1. </a:t>
            </a:r>
            <a:r>
              <a:rPr lang="en-AU" sz="2400" i="1" dirty="0" err="1" smtClean="0">
                <a:solidFill>
                  <a:schemeClr val="tx1"/>
                </a:solidFill>
              </a:rPr>
              <a:t>RMIT</a:t>
            </a:r>
            <a:r>
              <a:rPr lang="en-AU" sz="2400" i="1" dirty="0" smtClean="0">
                <a:solidFill>
                  <a:schemeClr val="tx1"/>
                </a:solidFill>
              </a:rPr>
              <a:t> graduates vs. </a:t>
            </a:r>
            <a:r>
              <a:rPr lang="en-AU" sz="2400" i="1" dirty="0" err="1" smtClean="0">
                <a:solidFill>
                  <a:schemeClr val="tx1"/>
                </a:solidFill>
              </a:rPr>
              <a:t>RMIT</a:t>
            </a:r>
            <a:r>
              <a:rPr lang="en-AU" sz="2400" i="1" dirty="0" smtClean="0">
                <a:solidFill>
                  <a:schemeClr val="tx1"/>
                </a:solidFill>
              </a:rPr>
              <a:t> survey respondents</a:t>
            </a:r>
            <a:br>
              <a:rPr lang="en-AU" sz="2400" i="1" dirty="0" smtClean="0">
                <a:solidFill>
                  <a:schemeClr val="tx1"/>
                </a:solidFill>
              </a:rPr>
            </a:br>
            <a:r>
              <a:rPr lang="en-AU" sz="2000" i="1" dirty="0" smtClean="0">
                <a:solidFill>
                  <a:schemeClr val="bg2"/>
                </a:solidFill>
              </a:rPr>
              <a:t>Overall </a:t>
            </a:r>
            <a:r>
              <a:rPr lang="en-AU" sz="2000" i="1" dirty="0" err="1" smtClean="0">
                <a:solidFill>
                  <a:schemeClr val="bg2"/>
                </a:solidFill>
              </a:rPr>
              <a:t>RMIT</a:t>
            </a:r>
            <a:endParaRPr lang="en-AU" sz="2000" i="1" dirty="0">
              <a:solidFill>
                <a:schemeClr val="bg2"/>
              </a:solidFill>
            </a:endParaRPr>
          </a:p>
        </p:txBody>
      </p:sp>
      <p:sp>
        <p:nvSpPr>
          <p:cNvPr id="8" name="TextBox 7"/>
          <p:cNvSpPr txBox="1"/>
          <p:nvPr/>
        </p:nvSpPr>
        <p:spPr>
          <a:xfrm>
            <a:off x="7315200" y="8191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spTree>
    <p:extLst>
      <p:ext uri="{BB962C8B-B14F-4D97-AF65-F5344CB8AC3E}">
        <p14:creationId xmlns:p14="http://schemas.microsoft.com/office/powerpoint/2010/main" val="23010607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a:solidFill>
                  <a:schemeClr val="bg1"/>
                </a:solidFill>
                <a:latin typeface="+mj-lt"/>
                <a:ea typeface="+mj-ea"/>
                <a:cs typeface="+mj-cs"/>
              </a:rPr>
              <a:t>4</a:t>
            </a:r>
            <a:r>
              <a:rPr lang="en-AU" sz="2400" i="1" kern="1200" dirty="0" smtClean="0">
                <a:solidFill>
                  <a:schemeClr val="bg1"/>
                </a:solidFill>
                <a:latin typeface="+mj-lt"/>
                <a:ea typeface="+mj-ea"/>
                <a:cs typeface="+mj-cs"/>
              </a:rPr>
              <a:t>.1</a:t>
            </a:r>
            <a:r>
              <a:rPr lang="en-AU" sz="2400" i="1" kern="1200" dirty="0">
                <a:solidFill>
                  <a:schemeClr val="bg1"/>
                </a:solidFill>
                <a:latin typeface="+mj-lt"/>
                <a:ea typeface="+mj-ea"/>
                <a:cs typeface="+mj-cs"/>
              </a:rPr>
              <a:t>. ‘Biggest movers’ 2015 vs. </a:t>
            </a:r>
            <a:r>
              <a:rPr lang="en-AU" sz="2400" i="1" kern="1200" dirty="0" smtClean="0">
                <a:solidFill>
                  <a:schemeClr val="bg1"/>
                </a:solidFill>
                <a:latin typeface="+mj-lt"/>
                <a:ea typeface="+mj-ea"/>
                <a:cs typeface="+mj-cs"/>
              </a:rPr>
              <a:t>2016 (job titles)</a:t>
            </a:r>
            <a:r>
              <a:rPr lang="en-AU" sz="2400" i="1" kern="1200" dirty="0">
                <a:solidFill>
                  <a:schemeClr val="bg1"/>
                </a:solidFill>
                <a:latin typeface="+mj-lt"/>
                <a:ea typeface="+mj-ea"/>
                <a:cs typeface="+mj-cs"/>
              </a:rPr>
              <a:t/>
            </a:r>
            <a:br>
              <a:rPr lang="en-AU" sz="2400" i="1" kern="1200" dirty="0">
                <a:solidFill>
                  <a:schemeClr val="bg1"/>
                </a:solidFill>
                <a:latin typeface="+mj-lt"/>
                <a:ea typeface="+mj-ea"/>
                <a:cs typeface="+mj-cs"/>
              </a:rPr>
            </a:br>
            <a:r>
              <a:rPr lang="en-AU" sz="2000" i="1" kern="1200" dirty="0" smtClean="0">
                <a:solidFill>
                  <a:srgbClr val="00CC00"/>
                </a:solidFill>
                <a:latin typeface="+mj-lt"/>
                <a:ea typeface="+mj-ea"/>
                <a:cs typeface="+mj-cs"/>
              </a:rPr>
              <a:t>Burning Glass: Industrial Design search</a:t>
            </a:r>
            <a:endParaRPr lang="en-AU" sz="2000" i="1" kern="1200" dirty="0">
              <a:solidFill>
                <a:srgbClr val="00CC00"/>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4055191207"/>
              </p:ext>
            </p:extLst>
          </p:nvPr>
        </p:nvGraphicFramePr>
        <p:xfrm>
          <a:off x="1524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Industrial Designer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153%</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User Experience Designer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800%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Product Design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Brand Managers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Systems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 Intern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400%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Interior Designer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Digital 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Representative</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300%</a:t>
                      </a:r>
                    </a:p>
                  </a:txBody>
                  <a:tcPr marL="9525" marR="9525" marT="9525" marB="0" anchor="b">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30578660"/>
              </p:ext>
            </p:extLst>
          </p:nvPr>
        </p:nvGraphicFramePr>
        <p:xfrm>
          <a:off x="1524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Software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Developer Programmer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Industrial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Architect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Quality Control Consultant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Artistic Director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Designer Nfd</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-67%</a:t>
                      </a:r>
                    </a:p>
                  </a:txBody>
                  <a:tcPr marL="9525" marR="9525" marT="9525" marB="0" anchor="b">
                    <a:lnL>
                      <a:noFill/>
                    </a:lnL>
                    <a:lnR>
                      <a:noFill/>
                    </a:lnR>
                    <a:lnT>
                      <a:noFill/>
                    </a:lnT>
                    <a:lnB>
                      <a:noFill/>
                    </a:lnB>
                  </a:tcPr>
                </a:tc>
              </a:tr>
            </a:tbl>
          </a:graphicData>
        </a:graphic>
      </p:graphicFrame>
      <p:sp>
        <p:nvSpPr>
          <p:cNvPr id="19" name="TextBox 18"/>
          <p:cNvSpPr txBox="1"/>
          <p:nvPr/>
        </p:nvSpPr>
        <p:spPr>
          <a:xfrm>
            <a:off x="830400" y="1223159"/>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1272043778"/>
              </p:ext>
            </p:extLst>
          </p:nvPr>
        </p:nvGraphicFramePr>
        <p:xfrm>
          <a:off x="3124200" y="1651434"/>
          <a:ext cx="2880000" cy="1632786"/>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bg1"/>
                          </a:solidFill>
                          <a:effectLst/>
                          <a:latin typeface="Calibri"/>
                        </a:rPr>
                        <a:t>Graphic Designer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dirty="0">
                          <a:solidFill>
                            <a:schemeClr val="bg1"/>
                          </a:solidFill>
                          <a:effectLst/>
                          <a:latin typeface="Calibri"/>
                        </a:rPr>
                        <a:t>122%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dirty="0">
                          <a:solidFill>
                            <a:schemeClr val="bg1"/>
                          </a:solidFill>
                          <a:effectLst/>
                          <a:latin typeface="Calibri"/>
                        </a:rPr>
                        <a:t>Sales Representatives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34%</a:t>
                      </a:r>
                    </a:p>
                  </a:txBody>
                  <a:tcPr marL="9525" marR="9525" marT="9525" marB="0" anchor="ctr">
                    <a:lnL>
                      <a:noFill/>
                    </a:lnL>
                    <a:lnR>
                      <a:noFill/>
                    </a:lnR>
                    <a:lnT>
                      <a:noFill/>
                    </a:lnT>
                    <a:lnB>
                      <a:noFill/>
                    </a:lnB>
                  </a:tcPr>
                </a:tc>
              </a:tr>
              <a:tr h="165936">
                <a:tc>
                  <a:txBody>
                    <a:bodyPr/>
                    <a:lstStyle/>
                    <a:p>
                      <a:pPr algn="l" fontAlgn="b"/>
                      <a:r>
                        <a:rPr lang="en-AU" sz="800" b="0" i="0" u="none" strike="noStrike" dirty="0">
                          <a:solidFill>
                            <a:schemeClr val="bg1"/>
                          </a:solidFill>
                          <a:effectLst/>
                          <a:latin typeface="Calibri"/>
                        </a:rPr>
                        <a:t>Industrial Designer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70%</a:t>
                      </a:r>
                    </a:p>
                  </a:txBody>
                  <a:tcPr marL="9525" marR="9525" marT="9525" marB="0" anchor="ctr">
                    <a:lnL>
                      <a:noFill/>
                    </a:lnL>
                    <a:lnR>
                      <a:noFill/>
                    </a:lnR>
                    <a:lnT>
                      <a:noFill/>
                    </a:lnT>
                    <a:lnB>
                      <a:noFill/>
                    </a:lnB>
                  </a:tcPr>
                </a:tc>
              </a:tr>
              <a:tr h="152400">
                <a:tc>
                  <a:txBody>
                    <a:bodyPr/>
                    <a:lstStyle/>
                    <a:p>
                      <a:pPr algn="l" fontAlgn="b"/>
                      <a:r>
                        <a:rPr lang="en-AU" sz="800" b="0" i="0" u="none" strike="noStrike" dirty="0">
                          <a:solidFill>
                            <a:schemeClr val="bg1"/>
                          </a:solidFill>
                          <a:effectLst/>
                          <a:latin typeface="Calibri"/>
                        </a:rPr>
                        <a:t>Brand Managers</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Experience Designer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Product Design Engineer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Marketing Specialist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140%</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Mechanical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40%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Software Developer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19</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46%</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Retail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250%</a:t>
                      </a:r>
                    </a:p>
                  </a:txBody>
                  <a:tcPr marL="9525" marR="9525" marT="9525" marB="0" anchor="ctr">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614552630"/>
              </p:ext>
            </p:extLst>
          </p:nvPr>
        </p:nvGraphicFramePr>
        <p:xfrm>
          <a:off x="31242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Manager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Solutions Architect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Project Coordinator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University Lecturer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 Intern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Business Intelligence Analyst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Architect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Administration Support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Packaging Technologist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Electrical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-25%</a:t>
                      </a:r>
                    </a:p>
                  </a:txBody>
                  <a:tcPr marL="9525" marR="9525" marT="9525" marB="0" anchor="b">
                    <a:lnL>
                      <a:noFill/>
                    </a:lnL>
                    <a:lnR>
                      <a:noFill/>
                    </a:lnR>
                    <a:lnT>
                      <a:noFill/>
                    </a:lnT>
                    <a:lnB>
                      <a:noFill/>
                    </a:lnB>
                  </a:tcPr>
                </a:tc>
              </a:tr>
            </a:tbl>
          </a:graphicData>
        </a:graphic>
      </p:graphicFrame>
      <p:sp>
        <p:nvSpPr>
          <p:cNvPr id="24" name="TextBox 23"/>
          <p:cNvSpPr txBox="1"/>
          <p:nvPr/>
        </p:nvSpPr>
        <p:spPr>
          <a:xfrm>
            <a:off x="3802200" y="1223159"/>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1051828920"/>
              </p:ext>
            </p:extLst>
          </p:nvPr>
        </p:nvGraphicFramePr>
        <p:xfrm>
          <a:off x="60960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Developer Programmer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300%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Sales Representatives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Mechanical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Category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Engineering Manager/ Project Engineer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Industrial Designer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100%</a:t>
                      </a:r>
                    </a:p>
                  </a:txBody>
                  <a:tcPr marL="9525" marR="9525" marT="9525" marB="0" anchor="ctr">
                    <a:lnL>
                      <a:noFill/>
                    </a:lnL>
                    <a:lnR>
                      <a:noFill/>
                    </a:lnR>
                    <a:lnT>
                      <a:noFill/>
                    </a:lnT>
                    <a:lnB>
                      <a:noFill/>
                    </a:lnB>
                  </a:tcPr>
                </a:tc>
              </a:tr>
              <a:tr h="130993">
                <a:tc>
                  <a:txBody>
                    <a:bodyPr/>
                    <a:lstStyle/>
                    <a:p>
                      <a:pPr algn="l"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r>
              <a:tr h="130993">
                <a:tc>
                  <a:txBody>
                    <a:bodyPr/>
                    <a:lstStyle/>
                    <a:p>
                      <a:pPr algn="l"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r>
              <a:tr h="130993">
                <a:tc>
                  <a:txBody>
                    <a:bodyPr/>
                    <a:lstStyle/>
                    <a:p>
                      <a:pPr algn="l"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r>
              <a:tr h="130993">
                <a:tc>
                  <a:txBody>
                    <a:bodyPr/>
                    <a:lstStyle/>
                    <a:p>
                      <a:pPr algn="l"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562115349"/>
              </p:ext>
            </p:extLst>
          </p:nvPr>
        </p:nvGraphicFramePr>
        <p:xfrm>
          <a:off x="60960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Title</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Software Engineer</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User Experience Designer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Systems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Electrical Engineer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Project Coordinator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Graphic Designer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Ict Project Manager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Digital 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-50%</a:t>
                      </a:r>
                    </a:p>
                  </a:txBody>
                  <a:tcPr marL="9525" marR="9525" marT="9525" marB="0" anchor="b">
                    <a:lnL>
                      <a:noFill/>
                    </a:lnL>
                    <a:lnR>
                      <a:noFill/>
                    </a:lnR>
                    <a:lnT>
                      <a:noFill/>
                    </a:lnT>
                    <a:lnB>
                      <a:noFill/>
                    </a:lnB>
                  </a:tcPr>
                </a:tc>
              </a:tr>
              <a:tr h="130993">
                <a:tc>
                  <a:txBody>
                    <a:bodyPr/>
                    <a:lstStyle/>
                    <a:p>
                      <a:pPr algn="l"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r>
              <a:tr h="130993">
                <a:tc>
                  <a:txBody>
                    <a:bodyPr/>
                    <a:lstStyle/>
                    <a:p>
                      <a:pPr algn="l"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r>
            </a:tbl>
          </a:graphicData>
        </a:graphic>
      </p:graphicFrame>
      <p:sp>
        <p:nvSpPr>
          <p:cNvPr id="27" name="TextBox 26"/>
          <p:cNvSpPr txBox="1"/>
          <p:nvPr/>
        </p:nvSpPr>
        <p:spPr>
          <a:xfrm>
            <a:off x="6774000" y="1223159"/>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20" name="Straight Connector 19"/>
          <p:cNvCxnSpPr/>
          <p:nvPr/>
        </p:nvCxnSpPr>
        <p:spPr>
          <a:xfrm>
            <a:off x="30480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9881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1F006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96314"/>
            <a:ext cx="7467600" cy="857250"/>
          </a:xfrm>
        </p:spPr>
        <p:txBody>
          <a:bodyPr>
            <a:noAutofit/>
          </a:bodyPr>
          <a:lstStyle/>
          <a:p>
            <a:pPr lvl="1"/>
            <a:r>
              <a:rPr lang="en-AU" sz="2400" i="1" kern="1200" dirty="0" smtClean="0">
                <a:solidFill>
                  <a:schemeClr val="bg1"/>
                </a:solidFill>
                <a:latin typeface="+mj-lt"/>
                <a:ea typeface="+mj-ea"/>
                <a:cs typeface="+mj-cs"/>
              </a:rPr>
              <a:t>4.2. </a:t>
            </a:r>
            <a:r>
              <a:rPr lang="en-AU" sz="2400" i="1" kern="1200" dirty="0">
                <a:solidFill>
                  <a:schemeClr val="bg1"/>
                </a:solidFill>
                <a:latin typeface="+mj-lt"/>
                <a:ea typeface="+mj-ea"/>
                <a:cs typeface="+mj-cs"/>
              </a:rPr>
              <a:t>‘Biggest movers’ 2015 vs. </a:t>
            </a:r>
            <a:r>
              <a:rPr lang="en-AU" sz="2400" i="1" kern="1200" dirty="0" smtClean="0">
                <a:solidFill>
                  <a:schemeClr val="bg1"/>
                </a:solidFill>
                <a:latin typeface="+mj-lt"/>
                <a:ea typeface="+mj-ea"/>
                <a:cs typeface="+mj-cs"/>
              </a:rPr>
              <a:t>2016 (software skills)</a:t>
            </a:r>
            <a:r>
              <a:rPr lang="en-AU" sz="2400" i="1" kern="1200" dirty="0">
                <a:solidFill>
                  <a:schemeClr val="bg1"/>
                </a:solidFill>
                <a:latin typeface="+mj-lt"/>
                <a:ea typeface="+mj-ea"/>
                <a:cs typeface="+mj-cs"/>
              </a:rPr>
              <a:t/>
            </a:r>
            <a:br>
              <a:rPr lang="en-AU" sz="2400" i="1" kern="1200" dirty="0">
                <a:solidFill>
                  <a:schemeClr val="bg1"/>
                </a:solidFill>
                <a:latin typeface="+mj-lt"/>
                <a:ea typeface="+mj-ea"/>
                <a:cs typeface="+mj-cs"/>
              </a:rPr>
            </a:br>
            <a:r>
              <a:rPr lang="en-AU" sz="2000" i="1" kern="1200" dirty="0">
                <a:solidFill>
                  <a:srgbClr val="00CC00"/>
                </a:solidFill>
                <a:latin typeface="+mj-lt"/>
                <a:ea typeface="+mj-ea"/>
                <a:cs typeface="+mj-cs"/>
              </a:rPr>
              <a:t>Burning Glass: </a:t>
            </a:r>
            <a:r>
              <a:rPr lang="en-AU" sz="2000" i="1" kern="1200" dirty="0" smtClean="0">
                <a:solidFill>
                  <a:srgbClr val="00CC00"/>
                </a:solidFill>
                <a:latin typeface="+mj-lt"/>
                <a:ea typeface="+mj-ea"/>
                <a:cs typeface="+mj-cs"/>
              </a:rPr>
              <a:t>Industrial Design search</a:t>
            </a:r>
            <a:endParaRPr lang="en-AU" sz="2000" i="1" kern="1200" dirty="0">
              <a:solidFill>
                <a:srgbClr val="00CC00"/>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482802970"/>
              </p:ext>
            </p:extLst>
          </p:nvPr>
        </p:nvGraphicFramePr>
        <p:xfrm>
          <a:off x="1524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68%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Illustrator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Usability Testing</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1400%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Interface (UI) 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144%</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Autodesk</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Prince</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Visual 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14%</a:t>
                      </a:r>
                    </a:p>
                  </a:txBody>
                  <a:tcPr marL="9525" marR="9525" marT="9525" marB="0" anchor="b">
                    <a:lnL>
                      <a:noFill/>
                    </a:lnL>
                    <a:lnR>
                      <a:noFill/>
                    </a:lnR>
                    <a:lnT>
                      <a:noFill/>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619794484"/>
              </p:ext>
            </p:extLst>
          </p:nvPr>
        </p:nvGraphicFramePr>
        <p:xfrm>
          <a:off x="1524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ASP</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.NET Programming</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SQL Server</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C#</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SQL</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-29%</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Unigraphics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Word</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Windows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-38%</a:t>
                      </a:r>
                    </a:p>
                  </a:txBody>
                  <a:tcPr marL="9525" marR="9525" marT="9525" marB="0" anchor="b">
                    <a:lnL>
                      <a:noFill/>
                    </a:lnL>
                    <a:lnR>
                      <a:noFill/>
                    </a:lnR>
                    <a:lnT>
                      <a:noFill/>
                    </a:lnT>
                    <a:lnB>
                      <a:noFill/>
                    </a:lnB>
                  </a:tcPr>
                </a:tc>
              </a:tr>
            </a:tbl>
          </a:graphicData>
        </a:graphic>
      </p:graphicFrame>
      <p:sp>
        <p:nvSpPr>
          <p:cNvPr id="19" name="TextBox 18"/>
          <p:cNvSpPr txBox="1"/>
          <p:nvPr/>
        </p:nvSpPr>
        <p:spPr>
          <a:xfrm>
            <a:off x="830400" y="1223159"/>
            <a:ext cx="1524000" cy="369332"/>
          </a:xfrm>
          <a:prstGeom prst="rect">
            <a:avLst/>
          </a:prstGeom>
          <a:noFill/>
        </p:spPr>
        <p:txBody>
          <a:bodyPr wrap="square" rtlCol="0">
            <a:spAutoFit/>
          </a:bodyPr>
          <a:lstStyle/>
          <a:p>
            <a:pPr algn="ctr"/>
            <a:r>
              <a:rPr lang="en-AU" dirty="0" smtClean="0">
                <a:solidFill>
                  <a:schemeClr val="bg1"/>
                </a:solidFill>
              </a:rPr>
              <a:t>Melbourne</a:t>
            </a:r>
            <a:endParaRPr lang="en-AU" sz="1400" dirty="0">
              <a:solidFill>
                <a:schemeClr val="bg1"/>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885919735"/>
              </p:ext>
            </p:extLst>
          </p:nvPr>
        </p:nvGraphicFramePr>
        <p:xfrm>
          <a:off x="3124200" y="1651434"/>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42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117%</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Adobe Photoshop</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39</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92%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Visual 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41%</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Python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27</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Powerpoint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136%</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SQL</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40</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28%</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Interface (UI) 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45%</a:t>
                      </a:r>
                    </a:p>
                  </a:txBody>
                  <a:tcPr marL="9525" marR="9525" marT="9525" marB="0" anchor="b">
                    <a:lnL>
                      <a:noFill/>
                    </a:lnL>
                    <a:lnR>
                      <a:noFill/>
                    </a:lnR>
                    <a:lnT>
                      <a:noFill/>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652110295"/>
              </p:ext>
            </p:extLst>
          </p:nvPr>
        </p:nvGraphicFramePr>
        <p:xfrm>
          <a:off x="3124200" y="3405939"/>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dirty="0">
                          <a:solidFill>
                            <a:schemeClr val="bg1"/>
                          </a:solidFill>
                          <a:effectLst/>
                          <a:latin typeface="Calibri"/>
                        </a:rPr>
                        <a:t>Design Software</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13</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-85%</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Microsoft Visio</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Relational DataBase Management System (RDBMS)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-9</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-82%</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PERL</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UNIX</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-73%</a:t>
                      </a:r>
                    </a:p>
                  </a:txBody>
                  <a:tcPr marL="9525" marR="9525" marT="9525" marB="0" anchor="ctr">
                    <a:lnL>
                      <a:noFill/>
                    </a:lnL>
                    <a:lnR>
                      <a:noFill/>
                    </a:lnR>
                    <a:lnT>
                      <a:noFill/>
                    </a:lnT>
                    <a:lnB>
                      <a:noFill/>
                    </a:lnB>
                  </a:tcPr>
                </a:tc>
              </a:tr>
              <a:tr h="130993">
                <a:tc>
                  <a:txBody>
                    <a:bodyPr/>
                    <a:lstStyle/>
                    <a:p>
                      <a:pPr algn="l" fontAlgn="b"/>
                      <a:r>
                        <a:rPr lang="en-AU" sz="800" b="0" i="0" u="none" strike="noStrike" dirty="0">
                          <a:solidFill>
                            <a:schemeClr val="bg1"/>
                          </a:solidFill>
                          <a:effectLst/>
                          <a:latin typeface="Calibri"/>
                        </a:rPr>
                        <a:t>Enterprise Resource </a:t>
                      </a:r>
                      <a:r>
                        <a:rPr lang="en-AU" sz="800" b="0" i="0" u="none" strike="noStrike" dirty="0" smtClean="0">
                          <a:solidFill>
                            <a:schemeClr val="bg1"/>
                          </a:solidFill>
                          <a:effectLst/>
                          <a:latin typeface="Calibri"/>
                        </a:rPr>
                        <a:t>Planning</a:t>
                      </a:r>
                      <a:endParaRPr lang="en-AU" sz="800" b="0" i="0" u="none" strike="noStrike" dirty="0">
                        <a:solidFill>
                          <a:schemeClr val="bg1"/>
                        </a:solidFill>
                        <a:effectLst/>
                        <a:latin typeface="Calibri"/>
                      </a:endParaRP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-88%</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Windows</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Facebook</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-20%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Application Development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-43%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ASP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-60%</a:t>
                      </a:r>
                    </a:p>
                  </a:txBody>
                  <a:tcPr marL="9525" marR="9525" marT="9525" marB="0" anchor="ctr">
                    <a:lnL>
                      <a:noFill/>
                    </a:lnL>
                    <a:lnR>
                      <a:noFill/>
                    </a:lnR>
                    <a:lnT>
                      <a:noFill/>
                    </a:lnT>
                    <a:lnB>
                      <a:noFill/>
                    </a:lnB>
                  </a:tcPr>
                </a:tc>
              </a:tr>
            </a:tbl>
          </a:graphicData>
        </a:graphic>
      </p:graphicFrame>
      <p:sp>
        <p:nvSpPr>
          <p:cNvPr id="24" name="TextBox 23"/>
          <p:cNvSpPr txBox="1"/>
          <p:nvPr/>
        </p:nvSpPr>
        <p:spPr>
          <a:xfrm>
            <a:off x="3802200" y="1223159"/>
            <a:ext cx="1524000" cy="369332"/>
          </a:xfrm>
          <a:prstGeom prst="rect">
            <a:avLst/>
          </a:prstGeom>
          <a:noFill/>
        </p:spPr>
        <p:txBody>
          <a:bodyPr wrap="square" rtlCol="0">
            <a:spAutoFit/>
          </a:bodyPr>
          <a:lstStyle/>
          <a:p>
            <a:pPr algn="ctr"/>
            <a:r>
              <a:rPr lang="en-AU" dirty="0" smtClean="0">
                <a:solidFill>
                  <a:schemeClr val="bg1"/>
                </a:solidFill>
              </a:rPr>
              <a:t>Sydney</a:t>
            </a:r>
            <a:endParaRPr lang="en-AU" sz="1400" dirty="0">
              <a:solidFill>
                <a:schemeClr val="bg1"/>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088563838"/>
              </p:ext>
            </p:extLst>
          </p:nvPr>
        </p:nvGraphicFramePr>
        <p:xfrm>
          <a:off x="6096000" y="1651434"/>
          <a:ext cx="2880000" cy="169926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 increases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SQL</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19</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171%</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.NET Programming</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C#</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233%</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ASP</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Visual Studio</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JavaScript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User Interface (UI) Design</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SQL Server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100%</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Computer Aided Draughting/Design (CAD)</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15</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16</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7%</a:t>
                      </a:r>
                    </a:p>
                  </a:txBody>
                  <a:tcPr marL="9525" marR="9525" marT="9525" marB="0" anchor="ctr">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Oracle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ctr">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bg1"/>
                          </a:solidFill>
                          <a:effectLst/>
                          <a:latin typeface="Calibri"/>
                        </a:rPr>
                        <a:t>33%</a:t>
                      </a:r>
                    </a:p>
                  </a:txBody>
                  <a:tcPr marL="9525" marR="9525" marT="9525" marB="0" anchor="ctr">
                    <a:lnL>
                      <a:noFill/>
                    </a:lnL>
                    <a:lnR>
                      <a:noFill/>
                    </a:lnR>
                    <a:lnT>
                      <a:noFill/>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059155693"/>
              </p:ext>
            </p:extLst>
          </p:nvPr>
        </p:nvGraphicFramePr>
        <p:xfrm>
          <a:off x="6096000" y="3405939"/>
          <a:ext cx="2880000" cy="1577340"/>
        </p:xfrm>
        <a:graphic>
          <a:graphicData uri="http://schemas.openxmlformats.org/drawingml/2006/table">
            <a:tbl>
              <a:tblPr/>
              <a:tblGrid>
                <a:gridCol w="1440000"/>
                <a:gridCol w="360000"/>
                <a:gridCol w="360000"/>
                <a:gridCol w="360000"/>
                <a:gridCol w="360000"/>
              </a:tblGrid>
              <a:tr h="130993">
                <a:tc gridSpan="5">
                  <a:txBody>
                    <a:bodyPr/>
                    <a:lstStyle/>
                    <a:p>
                      <a:pPr algn="ctr" fontAlgn="b"/>
                      <a:r>
                        <a:rPr lang="en-AU" sz="800" b="1" i="0" u="none" strike="noStrike" dirty="0" smtClean="0">
                          <a:solidFill>
                            <a:schemeClr val="bg1"/>
                          </a:solidFill>
                          <a:effectLst/>
                          <a:latin typeface="Calibri"/>
                        </a:rPr>
                        <a:t>Top 10 biggest</a:t>
                      </a:r>
                      <a:r>
                        <a:rPr lang="en-AU" sz="800" b="1" i="0" u="none" strike="noStrike" baseline="0" dirty="0" smtClean="0">
                          <a:solidFill>
                            <a:schemeClr val="bg1"/>
                          </a:solidFill>
                          <a:effectLst/>
                          <a:latin typeface="Calibri"/>
                        </a:rPr>
                        <a:t> decreases</a:t>
                      </a:r>
                      <a:endParaRPr lang="en-AU" sz="800" b="1" i="0" u="none" strike="noStrike" dirty="0">
                        <a:solidFill>
                          <a:schemeClr val="bg1"/>
                        </a:solidFill>
                        <a:effectLst/>
                        <a:latin typeface="Calibri"/>
                      </a:endParaRPr>
                    </a:p>
                  </a:txBody>
                  <a:tcPr marL="9525" marR="9525" marT="9525"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bg1"/>
                          </a:solidFill>
                          <a:effectLst/>
                          <a:latin typeface="Calibri"/>
                        </a:rPr>
                        <a:t>Skill</a:t>
                      </a:r>
                      <a:endParaRPr lang="en-AU" sz="800" b="1" i="0" u="none" strike="noStrike" dirty="0">
                        <a:solidFill>
                          <a:schemeClr val="bg1"/>
                        </a:solidFill>
                        <a:effectLst/>
                        <a:latin typeface="Calibri"/>
                      </a:endParaRP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2015</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2016</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Change</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a:solidFill>
                            <a:schemeClr val="bg1"/>
                          </a:solidFill>
                          <a:effectLst/>
                          <a:latin typeface="Calibri"/>
                        </a:rPr>
                        <a:t>%</a:t>
                      </a:r>
                    </a:p>
                  </a:txBody>
                  <a:tcPr marL="9525" marR="9525" marT="9525" marB="0" anchor="ctr">
                    <a:lnL>
                      <a:noFill/>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r>
              <a:tr h="130993">
                <a:tc>
                  <a:txBody>
                    <a:bodyPr/>
                    <a:lstStyle/>
                    <a:p>
                      <a:pPr algn="l" fontAlgn="b"/>
                      <a:r>
                        <a:rPr lang="en-AU" sz="800" b="0" i="0" u="none" strike="noStrike">
                          <a:solidFill>
                            <a:schemeClr val="bg1"/>
                          </a:solidFill>
                          <a:effectLst/>
                          <a:latin typeface="Calibri"/>
                        </a:rPr>
                        <a:t>Design Software</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10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tcPr>
                </a:tc>
              </a:tr>
              <a:tr h="130993">
                <a:tc>
                  <a:txBody>
                    <a:bodyPr/>
                    <a:lstStyle/>
                    <a:p>
                      <a:pPr algn="l" fontAlgn="b"/>
                      <a:r>
                        <a:rPr lang="en-AU" sz="800" b="0" i="0" u="none" strike="noStrike">
                          <a:solidFill>
                            <a:schemeClr val="bg1"/>
                          </a:solidFill>
                          <a:effectLst/>
                          <a:latin typeface="Calibri"/>
                        </a:rPr>
                        <a:t>Adobe Acrobat</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-83%</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Excel</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18</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-22%</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Microsoft Office</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-67%</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Adobe Indesign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-80%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C++</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-60%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JAVA</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Node.js</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-3</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-75%</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LINUX</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4</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-50%</a:t>
                      </a:r>
                    </a:p>
                  </a:txBody>
                  <a:tcPr marL="9525" marR="9525" marT="9525" marB="0" anchor="b">
                    <a:lnL>
                      <a:noFill/>
                    </a:lnL>
                    <a:lnR>
                      <a:noFill/>
                    </a:lnR>
                    <a:lnT>
                      <a:noFill/>
                    </a:lnT>
                    <a:lnB>
                      <a:noFill/>
                    </a:lnB>
                  </a:tcPr>
                </a:tc>
              </a:tr>
              <a:tr h="130993">
                <a:tc>
                  <a:txBody>
                    <a:bodyPr/>
                    <a:lstStyle/>
                    <a:p>
                      <a:pPr algn="l" fontAlgn="b"/>
                      <a:r>
                        <a:rPr lang="en-AU" sz="800" b="0" i="0" u="none" strike="noStrike">
                          <a:solidFill>
                            <a:schemeClr val="bg1"/>
                          </a:solidFill>
                          <a:effectLst/>
                          <a:latin typeface="Calibri"/>
                        </a:rPr>
                        <a:t>JSON</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2</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a:solidFill>
                            <a:schemeClr val="bg1"/>
                          </a:solidFill>
                          <a:effectLst/>
                          <a:latin typeface="Calibri"/>
                        </a:rPr>
                        <a:t>-1</a:t>
                      </a:r>
                    </a:p>
                  </a:txBody>
                  <a:tcPr marL="9525" marR="9525" marT="9525" marB="0" anchor="b">
                    <a:lnL>
                      <a:noFill/>
                    </a:lnL>
                    <a:lnR>
                      <a:noFill/>
                    </a:lnR>
                    <a:lnT>
                      <a:noFill/>
                    </a:lnT>
                    <a:lnB>
                      <a:noFill/>
                    </a:lnB>
                  </a:tcPr>
                </a:tc>
                <a:tc>
                  <a:txBody>
                    <a:bodyPr/>
                    <a:lstStyle/>
                    <a:p>
                      <a:pPr algn="ctr" fontAlgn="b"/>
                      <a:r>
                        <a:rPr lang="en-AU" sz="800" b="0" i="0" u="none" strike="noStrike" dirty="0">
                          <a:solidFill>
                            <a:schemeClr val="bg1"/>
                          </a:solidFill>
                          <a:effectLst/>
                          <a:latin typeface="Calibri"/>
                        </a:rPr>
                        <a:t>-50%</a:t>
                      </a:r>
                    </a:p>
                  </a:txBody>
                  <a:tcPr marL="9525" marR="9525" marT="9525" marB="0" anchor="b">
                    <a:lnL>
                      <a:noFill/>
                    </a:lnL>
                    <a:lnR>
                      <a:noFill/>
                    </a:lnR>
                    <a:lnT>
                      <a:noFill/>
                    </a:lnT>
                    <a:lnB>
                      <a:noFill/>
                    </a:lnB>
                  </a:tcPr>
                </a:tc>
              </a:tr>
            </a:tbl>
          </a:graphicData>
        </a:graphic>
      </p:graphicFrame>
      <p:sp>
        <p:nvSpPr>
          <p:cNvPr id="27" name="TextBox 26"/>
          <p:cNvSpPr txBox="1"/>
          <p:nvPr/>
        </p:nvSpPr>
        <p:spPr>
          <a:xfrm>
            <a:off x="6774000" y="1223159"/>
            <a:ext cx="1524000" cy="369332"/>
          </a:xfrm>
          <a:prstGeom prst="rect">
            <a:avLst/>
          </a:prstGeom>
          <a:noFill/>
        </p:spPr>
        <p:txBody>
          <a:bodyPr wrap="square" rtlCol="0">
            <a:spAutoFit/>
          </a:bodyPr>
          <a:lstStyle/>
          <a:p>
            <a:pPr algn="ctr"/>
            <a:r>
              <a:rPr lang="en-AU" dirty="0" smtClean="0">
                <a:solidFill>
                  <a:schemeClr val="bg1"/>
                </a:solidFill>
              </a:rPr>
              <a:t>Brisbane</a:t>
            </a:r>
            <a:endParaRPr lang="en-AU" sz="1400" dirty="0">
              <a:solidFill>
                <a:schemeClr val="bg1"/>
              </a:solidFill>
            </a:endParaRPr>
          </a:p>
        </p:txBody>
      </p:sp>
      <p:cxnSp>
        <p:nvCxnSpPr>
          <p:cNvPr id="20" name="Straight Connector 19"/>
          <p:cNvCxnSpPr/>
          <p:nvPr/>
        </p:nvCxnSpPr>
        <p:spPr>
          <a:xfrm>
            <a:off x="30480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1276350"/>
            <a:ext cx="0" cy="37850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025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74" y="1400949"/>
            <a:ext cx="3341726" cy="280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550" y="1355007"/>
            <a:ext cx="36882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tx1"/>
                </a:solidFill>
              </a:rPr>
              <a:t>1.2. Are </a:t>
            </a:r>
            <a:r>
              <a:rPr lang="en-AU" sz="2400" i="1" dirty="0" err="1" smtClean="0">
                <a:solidFill>
                  <a:schemeClr val="tx1"/>
                </a:solidFill>
              </a:rPr>
              <a:t>RMIT</a:t>
            </a:r>
            <a:r>
              <a:rPr lang="en-AU" sz="2400" i="1" dirty="0" smtClean="0">
                <a:solidFill>
                  <a:schemeClr val="tx1"/>
                </a:solidFill>
              </a:rPr>
              <a:t> graduates working? And where?</a:t>
            </a:r>
            <a:br>
              <a:rPr lang="en-AU" sz="2400" i="1" dirty="0" smtClean="0">
                <a:solidFill>
                  <a:schemeClr val="tx1"/>
                </a:solidFill>
              </a:rPr>
            </a:br>
            <a:r>
              <a:rPr lang="en-AU" sz="2000" i="1" dirty="0" smtClean="0">
                <a:solidFill>
                  <a:schemeClr val="bg2"/>
                </a:solidFill>
              </a:rPr>
              <a:t>Overall </a:t>
            </a:r>
            <a:r>
              <a:rPr lang="en-AU" sz="2000" i="1" dirty="0" err="1" smtClean="0">
                <a:solidFill>
                  <a:schemeClr val="bg2"/>
                </a:solidFill>
              </a:rPr>
              <a:t>RMIT</a:t>
            </a:r>
            <a:endParaRPr lang="en-AU" sz="2000" i="1" dirty="0">
              <a:solidFill>
                <a:schemeClr val="bg2"/>
              </a:solidFill>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4">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14" name="TextBox 13"/>
          <p:cNvSpPr txBox="1"/>
          <p:nvPr/>
        </p:nvSpPr>
        <p:spPr>
          <a:xfrm>
            <a:off x="228600" y="4242197"/>
            <a:ext cx="8686800" cy="615553"/>
          </a:xfrm>
          <a:prstGeom prst="rect">
            <a:avLst/>
          </a:prstGeom>
          <a:noFill/>
        </p:spPr>
        <p:txBody>
          <a:bodyPr wrap="square" rtlCol="0">
            <a:spAutoFit/>
          </a:bodyPr>
          <a:lstStyle/>
          <a:p>
            <a:pPr marL="285750" indent="-285750">
              <a:buFont typeface="Arial" pitchFamily="34" charset="0"/>
              <a:buChar char="•"/>
            </a:pPr>
            <a:r>
              <a:rPr lang="en-AU" sz="1400" b="1" smtClean="0"/>
              <a:t>Of those that provided a location, around 5%-6% were not working in VIC across the period</a:t>
            </a:r>
          </a:p>
          <a:p>
            <a:pPr marL="285750" indent="-285750">
              <a:buFont typeface="Arial" pitchFamily="34" charset="0"/>
              <a:buChar char="•"/>
            </a:pPr>
            <a:r>
              <a:rPr lang="en-AU" sz="1000" smtClean="0"/>
              <a:t>Proportion </a:t>
            </a:r>
            <a:r>
              <a:rPr lang="en-AU" sz="1000" dirty="0"/>
              <a:t>of full-time employment grew in 2016, lowest % ‘not working’ since </a:t>
            </a:r>
            <a:r>
              <a:rPr lang="en-AU" sz="1000" dirty="0" smtClean="0"/>
              <a:t>2012</a:t>
            </a:r>
          </a:p>
          <a:p>
            <a:pPr marL="285750" indent="-285750">
              <a:buFont typeface="Arial" pitchFamily="34" charset="0"/>
              <a:buChar char="•"/>
            </a:pPr>
            <a:r>
              <a:rPr lang="en-AU" sz="1000" dirty="0"/>
              <a:t>New survey </a:t>
            </a:r>
            <a:r>
              <a:rPr lang="en-AU" sz="1000" dirty="0" smtClean="0"/>
              <a:t>instrument (</a:t>
            </a:r>
            <a:r>
              <a:rPr lang="en-AU" sz="1000" dirty="0" err="1" smtClean="0"/>
              <a:t>GOS</a:t>
            </a:r>
            <a:r>
              <a:rPr lang="en-AU" sz="1000" dirty="0" smtClean="0"/>
              <a:t>) </a:t>
            </a:r>
            <a:r>
              <a:rPr lang="en-AU" sz="1000" dirty="0"/>
              <a:t>implemented in 2015 </a:t>
            </a:r>
            <a:r>
              <a:rPr lang="en-AU" sz="1000"/>
              <a:t>– </a:t>
            </a:r>
            <a:r>
              <a:rPr lang="en-AU" sz="1000" smtClean="0"/>
              <a:t>different question phrasing and definition</a:t>
            </a:r>
            <a:endParaRPr lang="en-AU" sz="1000" dirty="0"/>
          </a:p>
        </p:txBody>
      </p:sp>
      <p:sp>
        <p:nvSpPr>
          <p:cNvPr id="3" name="TextBox 2"/>
          <p:cNvSpPr txBox="1"/>
          <p:nvPr/>
        </p:nvSpPr>
        <p:spPr>
          <a:xfrm>
            <a:off x="1219200" y="1150224"/>
            <a:ext cx="3124200" cy="276999"/>
          </a:xfrm>
          <a:prstGeom prst="rect">
            <a:avLst/>
          </a:prstGeom>
          <a:noFill/>
        </p:spPr>
        <p:txBody>
          <a:bodyPr wrap="square" rtlCol="0">
            <a:spAutoFit/>
          </a:bodyPr>
          <a:lstStyle/>
          <a:p>
            <a:r>
              <a:rPr lang="en-AU" sz="1200" b="1" smtClean="0"/>
              <a:t>Graduate employment outcomes</a:t>
            </a:r>
            <a:endParaRPr lang="en-AU" sz="1200" b="1"/>
          </a:p>
        </p:txBody>
      </p:sp>
      <p:sp>
        <p:nvSpPr>
          <p:cNvPr id="11" name="TextBox 10"/>
          <p:cNvSpPr txBox="1"/>
          <p:nvPr/>
        </p:nvSpPr>
        <p:spPr>
          <a:xfrm>
            <a:off x="4648200" y="1123950"/>
            <a:ext cx="3981748" cy="276999"/>
          </a:xfrm>
          <a:prstGeom prst="rect">
            <a:avLst/>
          </a:prstGeom>
          <a:noFill/>
        </p:spPr>
        <p:txBody>
          <a:bodyPr wrap="square" rtlCol="0">
            <a:spAutoFit/>
          </a:bodyPr>
          <a:lstStyle/>
          <a:p>
            <a:r>
              <a:rPr lang="en-AU" sz="1200" b="1" smtClean="0"/>
              <a:t>Graduates in work (full-time &amp; part-time) by state</a:t>
            </a:r>
            <a:endParaRPr lang="en-AU" sz="1200" b="1"/>
          </a:p>
        </p:txBody>
      </p:sp>
    </p:spTree>
    <p:extLst>
      <p:ext uri="{BB962C8B-B14F-4D97-AF65-F5344CB8AC3E}">
        <p14:creationId xmlns:p14="http://schemas.microsoft.com/office/powerpoint/2010/main" val="3434967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algn="l"/>
            <a:r>
              <a:rPr lang="en-AU" sz="2400" i="1" dirty="0" smtClean="0">
                <a:solidFill>
                  <a:schemeClr val="tx1"/>
                </a:solidFill>
              </a:rPr>
              <a:t>1.3. What roles are </a:t>
            </a:r>
            <a:r>
              <a:rPr lang="en-AU" sz="2400" i="1" dirty="0" err="1" smtClean="0">
                <a:solidFill>
                  <a:schemeClr val="tx1"/>
                </a:solidFill>
              </a:rPr>
              <a:t>RMIT</a:t>
            </a:r>
            <a:r>
              <a:rPr lang="en-AU" sz="2400" i="1" dirty="0" smtClean="0">
                <a:solidFill>
                  <a:schemeClr val="tx1"/>
                </a:solidFill>
              </a:rPr>
              <a:t> graduates working in?</a:t>
            </a:r>
            <a:br>
              <a:rPr lang="en-AU" sz="2400" i="1" dirty="0" smtClean="0">
                <a:solidFill>
                  <a:schemeClr val="tx1"/>
                </a:solidFill>
              </a:rPr>
            </a:br>
            <a:r>
              <a:rPr lang="en-AU" sz="2000" i="1" dirty="0" smtClean="0">
                <a:solidFill>
                  <a:schemeClr val="bg2"/>
                </a:solidFill>
              </a:rPr>
              <a:t>Overall </a:t>
            </a:r>
            <a:r>
              <a:rPr lang="en-AU" sz="2000" i="1" dirty="0" err="1" smtClean="0">
                <a:solidFill>
                  <a:schemeClr val="bg2"/>
                </a:solidFill>
              </a:rPr>
              <a:t>RMIT</a:t>
            </a:r>
            <a:endParaRPr lang="en-AU" sz="2000" i="1" dirty="0">
              <a:solidFill>
                <a:schemeClr val="bg2"/>
              </a:solidFill>
            </a:endParaRPr>
          </a:p>
        </p:txBody>
      </p:sp>
      <p:sp>
        <p:nvSpPr>
          <p:cNvPr id="7" name="Content Placeholder 2"/>
          <p:cNvSpPr txBox="1">
            <a:spLocks/>
          </p:cNvSpPr>
          <p:nvPr/>
        </p:nvSpPr>
        <p:spPr>
          <a:xfrm>
            <a:off x="0" y="2351094"/>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73045692"/>
              </p:ext>
            </p:extLst>
          </p:nvPr>
        </p:nvGraphicFramePr>
        <p:xfrm>
          <a:off x="990600" y="988164"/>
          <a:ext cx="7020000" cy="3793386"/>
        </p:xfrm>
        <a:graphic>
          <a:graphicData uri="http://schemas.openxmlformats.org/drawingml/2006/table">
            <a:tbl>
              <a:tblPr/>
              <a:tblGrid>
                <a:gridCol w="1872000"/>
                <a:gridCol w="468000"/>
                <a:gridCol w="1872000"/>
                <a:gridCol w="468000"/>
                <a:gridCol w="1949400"/>
                <a:gridCol w="390600"/>
              </a:tblGrid>
              <a:tr h="189222">
                <a:tc gridSpan="6">
                  <a:txBody>
                    <a:bodyPr/>
                    <a:lstStyle/>
                    <a:p>
                      <a:pPr algn="ctr" fontAlgn="b"/>
                      <a:r>
                        <a:rPr lang="en-AU" sz="1200" b="1" i="0" u="none" strike="noStrike" dirty="0" smtClean="0">
                          <a:solidFill>
                            <a:schemeClr val="tx1"/>
                          </a:solidFill>
                          <a:effectLst/>
                          <a:latin typeface="Calibri"/>
                        </a:rPr>
                        <a:t>Top 25</a:t>
                      </a:r>
                      <a:r>
                        <a:rPr lang="en-AU" sz="1200" b="1" i="0" u="none" strike="noStrike" baseline="0" dirty="0" smtClean="0">
                          <a:solidFill>
                            <a:schemeClr val="tx1"/>
                          </a:solidFill>
                          <a:effectLst/>
                          <a:latin typeface="Calibri"/>
                        </a:rPr>
                        <a:t> most common jobs (from graduate survey responses)</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algn="l"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hMerge="1">
                  <a:txBody>
                    <a:bodyPr/>
                    <a:lstStyle/>
                    <a:p>
                      <a:pPr algn="ctr" fontAlgn="b"/>
                      <a:endParaRPr lang="en-AU" sz="1200" b="1" i="0" u="none" strike="noStrike" baseline="0" dirty="0" smtClean="0">
                        <a:solidFill>
                          <a:schemeClr val="bg1"/>
                        </a:solidFill>
                        <a:effectLst/>
                        <a:latin typeface="Calibri"/>
                      </a:endParaRP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hMerge="1">
                  <a:txBody>
                    <a:bodyPr/>
                    <a:lstStyle/>
                    <a:p>
                      <a:pPr algn="ctr" fontAlgn="b"/>
                      <a:endParaRPr lang="en-AU" sz="1200" b="1" i="0" u="none" strike="noStrike" baseline="0" dirty="0" smtClean="0">
                        <a:solidFill>
                          <a:schemeClr val="bg1"/>
                        </a:solidFill>
                        <a:effectLst/>
                        <a:latin typeface="Calibri"/>
                      </a:endParaRP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r>
              <a:tr h="189222">
                <a:tc gridSpan="2">
                  <a:txBody>
                    <a:bodyPr/>
                    <a:lstStyle/>
                    <a:p>
                      <a:pPr algn="ctr" fontAlgn="b"/>
                      <a:r>
                        <a:rPr lang="en-AU" sz="1200" b="1" i="0" u="none" strike="noStrike" dirty="0" smtClean="0">
                          <a:solidFill>
                            <a:schemeClr val="tx1"/>
                          </a:solidFill>
                          <a:effectLst/>
                          <a:latin typeface="Calibri"/>
                        </a:rPr>
                        <a:t>2012</a:t>
                      </a:r>
                      <a:endParaRPr lang="en-AU" sz="12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gridSpan="2">
                  <a:txBody>
                    <a:bodyPr/>
                    <a:lstStyle/>
                    <a:p>
                      <a:pPr algn="ctr" fontAlgn="b"/>
                      <a:r>
                        <a:rPr lang="en-AU" sz="1200" b="1" i="0" u="none" strike="noStrike" dirty="0" smtClean="0">
                          <a:solidFill>
                            <a:schemeClr val="tx1"/>
                          </a:solidFill>
                          <a:effectLst/>
                          <a:latin typeface="Calibri"/>
                        </a:rPr>
                        <a:t>2014</a:t>
                      </a:r>
                      <a:endParaRPr lang="en-AU" sz="12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a:noFill/>
                    </a:lnT>
                    <a:lnB>
                      <a:noFill/>
                    </a:lnB>
                  </a:tcPr>
                </a:tc>
                <a:tc gridSpan="2">
                  <a:txBody>
                    <a:bodyPr/>
                    <a:lstStyle/>
                    <a:p>
                      <a:pPr algn="ctr" fontAlgn="b"/>
                      <a:r>
                        <a:rPr lang="en-AU" sz="1200" b="1" i="0" u="none" strike="noStrike" dirty="0" smtClean="0">
                          <a:solidFill>
                            <a:schemeClr val="tx1"/>
                          </a:solidFill>
                          <a:effectLst/>
                          <a:latin typeface="Calibri"/>
                        </a:rPr>
                        <a:t>2016</a:t>
                      </a:r>
                      <a:endParaRPr lang="en-AU" sz="1200" b="1" i="0" u="none" strike="noStrike" dirty="0">
                        <a:solidFill>
                          <a:schemeClr val="tx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c hMerge="1">
                  <a:txBody>
                    <a:bodyPr/>
                    <a:lstStyle/>
                    <a:p>
                      <a:pPr algn="ctr" fontAlgn="b"/>
                      <a:endParaRPr lang="en-AU" sz="800" b="1" i="0" u="none" strike="noStrike" dirty="0">
                        <a:solidFill>
                          <a:schemeClr val="bg1"/>
                        </a:solidFill>
                        <a:effectLst/>
                        <a:latin typeface="Calibri"/>
                      </a:endParaRPr>
                    </a:p>
                  </a:txBody>
                  <a:tcPr marL="6527" marR="6527" marT="6527" marB="0" anchor="ctr">
                    <a:lnL>
                      <a:noFill/>
                    </a:lnL>
                    <a:lnR>
                      <a:noFill/>
                    </a:lnR>
                    <a:lnT w="3175" cap="flat" cmpd="sng" algn="ctr">
                      <a:solidFill>
                        <a:schemeClr val="bg1"/>
                      </a:solidFill>
                      <a:prstDash val="solid"/>
                      <a:round/>
                      <a:headEnd type="none" w="med" len="med"/>
                      <a:tailEnd type="none" w="med" len="med"/>
                    </a:lnT>
                    <a:lnB>
                      <a:noFill/>
                    </a:lnB>
                  </a:tcPr>
                </a:tc>
              </a:tr>
              <a:tr h="0">
                <a:tc>
                  <a:txBody>
                    <a:bodyPr/>
                    <a:lstStyle/>
                    <a:p>
                      <a:pPr algn="l" fontAlgn="b"/>
                      <a:r>
                        <a:rPr lang="en-AU" sz="8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8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l" fontAlgn="b"/>
                      <a:r>
                        <a:rPr lang="en-AU" sz="800" b="1" i="0" u="none" strike="noStrike" dirty="0">
                          <a:solidFill>
                            <a:schemeClr val="tx1"/>
                          </a:solidFill>
                          <a:effectLst/>
                          <a:latin typeface="Calibri"/>
                        </a:rPr>
                        <a:t>Occupation</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c>
                  <a:txBody>
                    <a:bodyPr/>
                    <a:lstStyle/>
                    <a:p>
                      <a:pPr algn="ctr" fontAlgn="b"/>
                      <a:r>
                        <a:rPr lang="en-AU" sz="800" b="1" i="0" u="none" strike="noStrike" dirty="0">
                          <a:solidFill>
                            <a:schemeClr val="tx1"/>
                          </a:solidFill>
                          <a:effectLst/>
                          <a:latin typeface="Calibri"/>
                        </a:rPr>
                        <a:t>Count</a:t>
                      </a:r>
                    </a:p>
                  </a:txBody>
                  <a:tcPr marL="6527" marR="6527" marT="6527" marB="0" anchor="ctr">
                    <a:lnL>
                      <a:noFill/>
                    </a:lnL>
                    <a:lnR>
                      <a:noFill/>
                    </a:lnR>
                    <a:lnT>
                      <a:noFill/>
                    </a:lnT>
                    <a:lnB w="3175" cap="flat" cmpd="sng" algn="ctr">
                      <a:solidFill>
                        <a:schemeClr val="bg1"/>
                      </a:solidFill>
                      <a:prstDash val="solid"/>
                      <a:round/>
                      <a:headEnd type="none" w="med" len="med"/>
                      <a:tailEnd type="none" w="med" len="med"/>
                    </a:lnB>
                  </a:tcPr>
                </a:tc>
              </a:tr>
              <a:tr h="0">
                <a:tc>
                  <a:txBody>
                    <a:bodyPr/>
                    <a:lstStyle/>
                    <a:p>
                      <a:pPr algn="l" fontAlgn="b"/>
                      <a:r>
                        <a:rPr lang="en-AU" sz="800" b="0" i="0" u="none" strike="noStrike">
                          <a:solidFill>
                            <a:schemeClr val="tx1"/>
                          </a:solidFill>
                          <a:effectLst/>
                          <a:latin typeface="Calibri"/>
                        </a:rPr>
                        <a:t>primary teacher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tx1"/>
                          </a:solidFill>
                          <a:effectLst/>
                          <a:latin typeface="Calibri"/>
                        </a:rPr>
                        <a:t>50</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b"/>
                      <a:r>
                        <a:rPr lang="en-AU" sz="800" b="0" i="0" u="none" strike="noStrike">
                          <a:solidFill>
                            <a:schemeClr val="tx1"/>
                          </a:solidFill>
                          <a:effectLst/>
                          <a:latin typeface="Calibri"/>
                        </a:rPr>
                        <a:t>secondary teacher</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ctr" fontAlgn="b"/>
                      <a:r>
                        <a:rPr lang="en-AU" sz="800" b="0" i="0" u="none" strike="noStrike">
                          <a:solidFill>
                            <a:schemeClr val="tx1"/>
                          </a:solidFill>
                          <a:effectLst/>
                          <a:latin typeface="Calibri"/>
                        </a:rPr>
                        <a:t>44</a:t>
                      </a:r>
                    </a:p>
                  </a:txBody>
                  <a:tcPr marL="9525" marR="9525" marT="9525" marB="0" anchor="ctr">
                    <a:lnL>
                      <a:noFill/>
                    </a:lnL>
                    <a:lnR>
                      <a:noFill/>
                    </a:lnR>
                    <a:lnT w="3175" cap="flat" cmpd="sng" algn="ctr">
                      <a:solidFill>
                        <a:schemeClr val="bg1"/>
                      </a:solidFill>
                      <a:prstDash val="solid"/>
                      <a:round/>
                      <a:headEnd type="none" w="med" len="med"/>
                      <a:tailEnd type="none" w="med" len="med"/>
                    </a:lnT>
                    <a:lnB>
                      <a:noFill/>
                    </a:lnB>
                  </a:tcPr>
                </a:tc>
                <a:tc>
                  <a:txBody>
                    <a:bodyPr/>
                    <a:lstStyle/>
                    <a:p>
                      <a:pPr algn="l" fontAlgn="b"/>
                      <a:r>
                        <a:rPr lang="en-AU" sz="800" b="0" i="0" u="none" strike="noStrike">
                          <a:solidFill>
                            <a:srgbClr val="000054"/>
                          </a:solidFill>
                          <a:effectLst/>
                          <a:latin typeface="Calibri"/>
                        </a:rPr>
                        <a:t>Sales Assistant (General)</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solidFill>
                      <a:schemeClr val="bg1"/>
                    </a:solidFill>
                  </a:tcPr>
                </a:tc>
                <a:tc>
                  <a:txBody>
                    <a:bodyPr/>
                    <a:lstStyle/>
                    <a:p>
                      <a:pPr algn="ctr" fontAlgn="b"/>
                      <a:r>
                        <a:rPr lang="en-AU" sz="800" b="0" i="0" u="none" strike="noStrike">
                          <a:solidFill>
                            <a:srgbClr val="000054"/>
                          </a:solidFill>
                          <a:effectLst/>
                          <a:latin typeface="Calibri"/>
                        </a:rPr>
                        <a:t>264</a:t>
                      </a:r>
                    </a:p>
                  </a:txBody>
                  <a:tcPr marL="9525" marR="9525" marT="9525" marB="0" anchor="b">
                    <a:lnL>
                      <a:noFill/>
                    </a:lnL>
                    <a:lnR>
                      <a:noFill/>
                    </a:lnR>
                    <a:lnT w="3175" cap="flat" cmpd="sng" algn="ctr">
                      <a:solidFill>
                        <a:schemeClr val="bg1"/>
                      </a:solidFill>
                      <a:prstDash val="solid"/>
                      <a:round/>
                      <a:headEnd type="none" w="med" len="med"/>
                      <a:tailEnd type="none" w="med" len="med"/>
                    </a:lnT>
                    <a:lnB>
                      <a:noFill/>
                    </a:lnB>
                    <a:solidFill>
                      <a:schemeClr val="bg1"/>
                    </a:solidFill>
                  </a:tcPr>
                </a:tc>
              </a:tr>
              <a:tr h="0">
                <a:tc>
                  <a:txBody>
                    <a:bodyPr/>
                    <a:lstStyle/>
                    <a:p>
                      <a:pPr algn="l" fontAlgn="b"/>
                      <a:r>
                        <a:rPr lang="en-AU" sz="800" b="0" i="0" u="none" strike="noStrike" dirty="0">
                          <a:solidFill>
                            <a:schemeClr val="tx1"/>
                          </a:solidFill>
                          <a:effectLst/>
                          <a:latin typeface="Calibri"/>
                        </a:rPr>
                        <a:t>secondary teacher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47</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primary teacher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43</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Marketing Specialist</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56</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dirty="0">
                          <a:solidFill>
                            <a:schemeClr val="tx1"/>
                          </a:solidFill>
                          <a:effectLst/>
                          <a:latin typeface="Calibri"/>
                        </a:rPr>
                        <a:t>accountant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35</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lecturer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25</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Accountant (General)</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53</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registered nurse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26</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registered nurse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21</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Waiter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53</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lecturer</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24</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accountant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20</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Architect</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52</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osteopath</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18</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consultant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19</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Program or Project Administrator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50</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general nurse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17</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project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19</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General Clerk</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43</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dirty="0">
                          <a:solidFill>
                            <a:schemeClr val="tx1"/>
                          </a:solidFill>
                          <a:effectLst/>
                          <a:latin typeface="Calibri"/>
                        </a:rPr>
                        <a:t>engineer</a:t>
                      </a:r>
                    </a:p>
                  </a:txBody>
                  <a:tcPr marL="9525" marR="9525" marT="9525" marB="0" anchor="ctr">
                    <a:lnL>
                      <a:noFill/>
                    </a:lnL>
                    <a:lnR>
                      <a:noFill/>
                    </a:lnR>
                    <a:lnT>
                      <a:noFill/>
                    </a:lnT>
                    <a:lnB>
                      <a:noFill/>
                    </a:lnB>
                    <a:solidFill>
                      <a:schemeClr val="accent2"/>
                    </a:solidFill>
                  </a:tcPr>
                </a:tc>
                <a:tc>
                  <a:txBody>
                    <a:bodyPr/>
                    <a:lstStyle/>
                    <a:p>
                      <a:pPr algn="ctr" fontAlgn="b"/>
                      <a:r>
                        <a:rPr lang="en-AU" sz="800" b="0" i="0" u="none" strike="noStrike" dirty="0">
                          <a:solidFill>
                            <a:schemeClr val="tx1"/>
                          </a:solidFill>
                          <a:effectLst/>
                          <a:latin typeface="Calibri"/>
                        </a:rPr>
                        <a:t>16</a:t>
                      </a:r>
                    </a:p>
                  </a:txBody>
                  <a:tcPr marL="9525" marR="9525" marT="9525" marB="0" anchor="ctr">
                    <a:lnL>
                      <a:noFill/>
                    </a:lnL>
                    <a:lnR>
                      <a:noFill/>
                    </a:lnR>
                    <a:lnT>
                      <a:noFill/>
                    </a:lnT>
                    <a:lnB>
                      <a:noFill/>
                    </a:lnB>
                    <a:solidFill>
                      <a:schemeClr val="accent2"/>
                    </a:solidFill>
                  </a:tcPr>
                </a:tc>
                <a:tc>
                  <a:txBody>
                    <a:bodyPr/>
                    <a:lstStyle/>
                    <a:p>
                      <a:pPr algn="l" fontAlgn="b"/>
                      <a:r>
                        <a:rPr lang="en-AU" sz="800" b="0" i="0" u="none" strike="noStrike" dirty="0">
                          <a:solidFill>
                            <a:schemeClr val="tx1"/>
                          </a:solidFill>
                          <a:effectLst/>
                          <a:latin typeface="Calibri"/>
                        </a:rPr>
                        <a:t>graduate engineer</a:t>
                      </a:r>
                    </a:p>
                  </a:txBody>
                  <a:tcPr marL="9525" marR="9525" marT="9525" marB="0" anchor="ctr">
                    <a:lnL>
                      <a:noFill/>
                    </a:lnL>
                    <a:lnR>
                      <a:noFill/>
                    </a:lnR>
                    <a:lnT>
                      <a:noFill/>
                    </a:lnT>
                    <a:lnB>
                      <a:noFill/>
                    </a:lnB>
                    <a:solidFill>
                      <a:schemeClr val="accent2"/>
                    </a:solidFill>
                  </a:tcPr>
                </a:tc>
                <a:tc>
                  <a:txBody>
                    <a:bodyPr/>
                    <a:lstStyle/>
                    <a:p>
                      <a:pPr algn="ctr" fontAlgn="b"/>
                      <a:r>
                        <a:rPr lang="en-AU" sz="800" b="0" i="0" u="none" strike="noStrike" dirty="0">
                          <a:solidFill>
                            <a:schemeClr val="tx1"/>
                          </a:solidFill>
                          <a:effectLst/>
                          <a:latin typeface="Calibri"/>
                        </a:rPr>
                        <a:t>18</a:t>
                      </a:r>
                    </a:p>
                  </a:txBody>
                  <a:tcPr marL="9525" marR="9525" marT="9525" marB="0" anchor="ctr">
                    <a:lnL>
                      <a:noFill/>
                    </a:lnL>
                    <a:lnR>
                      <a:noFill/>
                    </a:lnR>
                    <a:lnT>
                      <a:noFill/>
                    </a:lnT>
                    <a:lnB>
                      <a:noFill/>
                    </a:lnB>
                    <a:solidFill>
                      <a:schemeClr val="accent2"/>
                    </a:solidFill>
                  </a:tcPr>
                </a:tc>
                <a:tc>
                  <a:txBody>
                    <a:bodyPr/>
                    <a:lstStyle/>
                    <a:p>
                      <a:pPr algn="l" fontAlgn="b"/>
                      <a:r>
                        <a:rPr lang="en-AU" sz="800" b="0" i="0" u="none" strike="noStrike">
                          <a:solidFill>
                            <a:srgbClr val="000054"/>
                          </a:solidFill>
                          <a:effectLst/>
                          <a:latin typeface="Calibri"/>
                        </a:rPr>
                        <a:t>Public Relations Professional</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39</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dirty="0">
                          <a:solidFill>
                            <a:schemeClr val="tx1"/>
                          </a:solidFill>
                          <a:effectLst/>
                          <a:latin typeface="Calibri"/>
                        </a:rPr>
                        <a:t>chiropractor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14</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graduate architect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15</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Sales and Marketing Manager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38</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dirty="0">
                          <a:solidFill>
                            <a:schemeClr val="tx1"/>
                          </a:solidFill>
                          <a:effectLst/>
                          <a:latin typeface="Calibri"/>
                        </a:rPr>
                        <a:t>graphic designer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14</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osteopath</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14</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Social worker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37</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project manager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14</a:t>
                      </a:r>
                    </a:p>
                  </a:txBody>
                  <a:tcPr marL="9525" marR="9525" marT="9525" marB="0" anchor="ctr">
                    <a:lnL>
                      <a:noFill/>
                    </a:lnL>
                    <a:lnR>
                      <a:noFill/>
                    </a:lnR>
                    <a:lnT>
                      <a:noFill/>
                    </a:lnT>
                    <a:lnB>
                      <a:noFill/>
                    </a:lnB>
                  </a:tcPr>
                </a:tc>
                <a:tc>
                  <a:txBody>
                    <a:bodyPr/>
                    <a:lstStyle/>
                    <a:p>
                      <a:pPr algn="l" fontAlgn="b"/>
                      <a:r>
                        <a:rPr lang="en-AU" sz="800" b="0" i="0" u="none" strike="noStrike" dirty="0">
                          <a:solidFill>
                            <a:schemeClr val="tx1"/>
                          </a:solidFill>
                          <a:effectLst/>
                          <a:latin typeface="Calibri"/>
                        </a:rPr>
                        <a:t>software engineer</a:t>
                      </a:r>
                    </a:p>
                  </a:txBody>
                  <a:tcPr marL="9525" marR="9525" marT="9525" marB="0" anchor="ctr">
                    <a:lnL>
                      <a:noFill/>
                    </a:lnL>
                    <a:lnR>
                      <a:noFill/>
                    </a:lnR>
                    <a:lnT>
                      <a:noFill/>
                    </a:lnT>
                    <a:lnB>
                      <a:noFill/>
                    </a:lnB>
                    <a:solidFill>
                      <a:schemeClr val="accent2"/>
                    </a:solidFill>
                  </a:tcPr>
                </a:tc>
                <a:tc>
                  <a:txBody>
                    <a:bodyPr/>
                    <a:lstStyle/>
                    <a:p>
                      <a:pPr algn="ctr" fontAlgn="b"/>
                      <a:r>
                        <a:rPr lang="en-AU" sz="800" b="0" i="0" u="none" strike="noStrike" dirty="0">
                          <a:solidFill>
                            <a:schemeClr val="tx1"/>
                          </a:solidFill>
                          <a:effectLst/>
                          <a:latin typeface="Calibri"/>
                        </a:rPr>
                        <a:t>13</a:t>
                      </a:r>
                    </a:p>
                  </a:txBody>
                  <a:tcPr marL="9525" marR="9525" marT="9525" marB="0" anchor="ctr">
                    <a:lnL>
                      <a:noFill/>
                    </a:lnL>
                    <a:lnR>
                      <a:noFill/>
                    </a:lnR>
                    <a:lnT>
                      <a:noFill/>
                    </a:lnT>
                    <a:lnB>
                      <a:noFill/>
                    </a:lnB>
                    <a:solidFill>
                      <a:schemeClr val="accent2"/>
                    </a:solidFill>
                  </a:tcPr>
                </a:tc>
                <a:tc>
                  <a:txBody>
                    <a:bodyPr/>
                    <a:lstStyle/>
                    <a:p>
                      <a:pPr algn="l" fontAlgn="b"/>
                      <a:r>
                        <a:rPr lang="en-AU" sz="800" b="0" i="0" u="none" strike="noStrike">
                          <a:solidFill>
                            <a:srgbClr val="000054"/>
                          </a:solidFill>
                          <a:effectLst/>
                          <a:latin typeface="Calibri"/>
                        </a:rPr>
                        <a:t>Developer Programmer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37</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dirty="0">
                          <a:solidFill>
                            <a:schemeClr val="tx1"/>
                          </a:solidFill>
                          <a:effectLst/>
                          <a:latin typeface="Calibri"/>
                        </a:rPr>
                        <a:t>graduate engineer</a:t>
                      </a:r>
                    </a:p>
                  </a:txBody>
                  <a:tcPr marL="9525" marR="9525" marT="9525" marB="0" anchor="ctr">
                    <a:lnL>
                      <a:noFill/>
                    </a:lnL>
                    <a:lnR>
                      <a:noFill/>
                    </a:lnR>
                    <a:lnT>
                      <a:noFill/>
                    </a:lnT>
                    <a:lnB>
                      <a:noFill/>
                    </a:lnB>
                    <a:solidFill>
                      <a:schemeClr val="accent2"/>
                    </a:solidFill>
                  </a:tcPr>
                </a:tc>
                <a:tc>
                  <a:txBody>
                    <a:bodyPr/>
                    <a:lstStyle/>
                    <a:p>
                      <a:pPr algn="ctr" fontAlgn="b"/>
                      <a:r>
                        <a:rPr lang="en-AU" sz="800" b="0" i="0" u="none" strike="noStrike" dirty="0">
                          <a:solidFill>
                            <a:schemeClr val="tx1"/>
                          </a:solidFill>
                          <a:effectLst/>
                          <a:latin typeface="Calibri"/>
                        </a:rPr>
                        <a:t>13</a:t>
                      </a:r>
                    </a:p>
                  </a:txBody>
                  <a:tcPr marL="9525" marR="9525" marT="9525" marB="0" anchor="ctr">
                    <a:lnL>
                      <a:noFill/>
                    </a:lnL>
                    <a:lnR>
                      <a:noFill/>
                    </a:lnR>
                    <a:lnT>
                      <a:noFill/>
                    </a:lnT>
                    <a:lnB>
                      <a:noFill/>
                    </a:lnB>
                    <a:solidFill>
                      <a:schemeClr val="accent2"/>
                    </a:solidFill>
                  </a:tcPr>
                </a:tc>
                <a:tc>
                  <a:txBody>
                    <a:bodyPr/>
                    <a:lstStyle/>
                    <a:p>
                      <a:pPr algn="l" fontAlgn="b"/>
                      <a:r>
                        <a:rPr lang="en-AU" sz="800" b="0" i="0" u="none" strike="noStrike">
                          <a:solidFill>
                            <a:schemeClr val="tx1"/>
                          </a:solidFill>
                          <a:effectLst/>
                          <a:latin typeface="Calibri"/>
                        </a:rPr>
                        <a:t>primary school teacher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11</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University Lecturer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35</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business analyst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12</a:t>
                      </a:r>
                    </a:p>
                  </a:txBody>
                  <a:tcPr marL="9525" marR="9525" marT="9525" marB="0" anchor="ctr">
                    <a:lnL>
                      <a:noFill/>
                    </a:lnL>
                    <a:lnR>
                      <a:noFill/>
                    </a:lnR>
                    <a:lnT>
                      <a:noFill/>
                    </a:lnT>
                    <a:lnB>
                      <a:noFill/>
                    </a:lnB>
                  </a:tcPr>
                </a:tc>
                <a:tc>
                  <a:txBody>
                    <a:bodyPr/>
                    <a:lstStyle/>
                    <a:p>
                      <a:pPr algn="l" fontAlgn="b"/>
                      <a:r>
                        <a:rPr lang="en-AU" sz="800" b="0" i="0" u="none" strike="noStrike" dirty="0">
                          <a:solidFill>
                            <a:schemeClr val="tx1"/>
                          </a:solidFill>
                          <a:effectLst/>
                          <a:latin typeface="Calibri"/>
                        </a:rPr>
                        <a:t>project engineer</a:t>
                      </a:r>
                    </a:p>
                  </a:txBody>
                  <a:tcPr marL="9525" marR="9525" marT="9525" marB="0" anchor="ctr">
                    <a:lnL>
                      <a:noFill/>
                    </a:lnL>
                    <a:lnR>
                      <a:noFill/>
                    </a:lnR>
                    <a:lnT>
                      <a:noFill/>
                    </a:lnT>
                    <a:lnB>
                      <a:noFill/>
                    </a:lnB>
                    <a:solidFill>
                      <a:schemeClr val="accent2"/>
                    </a:solidFill>
                  </a:tcPr>
                </a:tc>
                <a:tc>
                  <a:txBody>
                    <a:bodyPr/>
                    <a:lstStyle/>
                    <a:p>
                      <a:pPr algn="ctr" fontAlgn="b"/>
                      <a:r>
                        <a:rPr lang="en-AU" sz="800" b="0" i="0" u="none" strike="noStrike" dirty="0">
                          <a:solidFill>
                            <a:schemeClr val="tx1"/>
                          </a:solidFill>
                          <a:effectLst/>
                          <a:latin typeface="Calibri"/>
                        </a:rPr>
                        <a:t>11</a:t>
                      </a:r>
                    </a:p>
                  </a:txBody>
                  <a:tcPr marL="9525" marR="9525" marT="9525" marB="0" anchor="ctr">
                    <a:lnL>
                      <a:noFill/>
                    </a:lnL>
                    <a:lnR>
                      <a:noFill/>
                    </a:lnR>
                    <a:lnT>
                      <a:noFill/>
                    </a:lnT>
                    <a:lnB>
                      <a:noFill/>
                    </a:lnB>
                    <a:solidFill>
                      <a:schemeClr val="accent2"/>
                    </a:solidFill>
                  </a:tcPr>
                </a:tc>
                <a:tc>
                  <a:txBody>
                    <a:bodyPr/>
                    <a:lstStyle/>
                    <a:p>
                      <a:pPr algn="l" fontAlgn="b"/>
                      <a:r>
                        <a:rPr lang="en-AU" sz="800" b="0" i="0" u="none" strike="noStrike">
                          <a:solidFill>
                            <a:srgbClr val="000054"/>
                          </a:solidFill>
                          <a:effectLst/>
                          <a:latin typeface="Calibri"/>
                        </a:rPr>
                        <a:t>Graphic Designer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31</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graduate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12</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teacher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11</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Early Childhood (Pre-primary School) Teacher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30</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consultant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11</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analyst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10</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Primary School Teacher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30</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graduate nurse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11</a:t>
                      </a:r>
                    </a:p>
                  </a:txBody>
                  <a:tcPr marL="9525" marR="9525" marT="9525" marB="0" anchor="ctr">
                    <a:lnL>
                      <a:noFill/>
                    </a:lnL>
                    <a:lnR>
                      <a:noFill/>
                    </a:lnR>
                    <a:lnT>
                      <a:noFill/>
                    </a:lnT>
                    <a:lnB>
                      <a:noFill/>
                    </a:lnB>
                  </a:tcPr>
                </a:tc>
                <a:tc>
                  <a:txBody>
                    <a:bodyPr/>
                    <a:lstStyle/>
                    <a:p>
                      <a:pPr algn="l" fontAlgn="b"/>
                      <a:r>
                        <a:rPr lang="en-AU" sz="800" b="0" i="0" u="none" strike="noStrike" dirty="0">
                          <a:solidFill>
                            <a:schemeClr val="tx1"/>
                          </a:solidFill>
                          <a:effectLst/>
                          <a:latin typeface="Calibri"/>
                        </a:rPr>
                        <a:t>engineer</a:t>
                      </a:r>
                    </a:p>
                  </a:txBody>
                  <a:tcPr marL="9525" marR="9525" marT="9525" marB="0" anchor="ctr">
                    <a:lnL>
                      <a:noFill/>
                    </a:lnL>
                    <a:lnR>
                      <a:noFill/>
                    </a:lnR>
                    <a:lnT>
                      <a:noFill/>
                    </a:lnT>
                    <a:lnB>
                      <a:noFill/>
                    </a:lnB>
                    <a:solidFill>
                      <a:schemeClr val="accent2"/>
                    </a:solidFill>
                  </a:tcPr>
                </a:tc>
                <a:tc>
                  <a:txBody>
                    <a:bodyPr/>
                    <a:lstStyle/>
                    <a:p>
                      <a:pPr algn="ctr" fontAlgn="b"/>
                      <a:r>
                        <a:rPr lang="en-AU" sz="800" b="0" i="0" u="none" strike="noStrike" dirty="0">
                          <a:solidFill>
                            <a:schemeClr val="tx1"/>
                          </a:solidFill>
                          <a:effectLst/>
                          <a:latin typeface="Calibri"/>
                        </a:rPr>
                        <a:t>10</a:t>
                      </a:r>
                    </a:p>
                  </a:txBody>
                  <a:tcPr marL="9525" marR="9525" marT="9525" marB="0" anchor="ctr">
                    <a:lnL>
                      <a:noFill/>
                    </a:lnL>
                    <a:lnR>
                      <a:noFill/>
                    </a:lnR>
                    <a:lnT>
                      <a:noFill/>
                    </a:lnT>
                    <a:lnB>
                      <a:noFill/>
                    </a:lnB>
                    <a:solidFill>
                      <a:schemeClr val="accent2"/>
                    </a:solidFill>
                  </a:tcPr>
                </a:tc>
                <a:tc>
                  <a:txBody>
                    <a:bodyPr/>
                    <a:lstStyle/>
                    <a:p>
                      <a:pPr algn="l" fontAlgn="b"/>
                      <a:r>
                        <a:rPr lang="en-AU" sz="800" b="0" i="0" u="none" strike="noStrike">
                          <a:solidFill>
                            <a:srgbClr val="000054"/>
                          </a:solidFill>
                          <a:effectLst/>
                          <a:latin typeface="Calibri"/>
                        </a:rPr>
                        <a:t>University Tutor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29</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intern radiographer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11</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director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9</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CIVIL ENGINEER</a:t>
                      </a:r>
                    </a:p>
                  </a:txBody>
                  <a:tcPr marL="9525" marR="9525" marT="9525" marB="0" anchor="b">
                    <a:lnL>
                      <a:noFill/>
                    </a:lnL>
                    <a:lnR>
                      <a:noFill/>
                    </a:lnR>
                    <a:lnT>
                      <a:noFill/>
                    </a:lnT>
                    <a:lnB>
                      <a:noFill/>
                    </a:lnB>
                    <a:solidFill>
                      <a:schemeClr val="accent2"/>
                    </a:solidFill>
                  </a:tcPr>
                </a:tc>
                <a:tc>
                  <a:txBody>
                    <a:bodyPr/>
                    <a:lstStyle/>
                    <a:p>
                      <a:pPr algn="ctr" fontAlgn="b"/>
                      <a:r>
                        <a:rPr lang="en-AU" sz="800" b="0" i="0" u="none" strike="noStrike">
                          <a:solidFill>
                            <a:srgbClr val="000054"/>
                          </a:solidFill>
                          <a:effectLst/>
                          <a:latin typeface="Calibri"/>
                        </a:rPr>
                        <a:t>29</a:t>
                      </a:r>
                    </a:p>
                  </a:txBody>
                  <a:tcPr marL="9525" marR="9525" marT="9525" marB="0" anchor="b">
                    <a:lnL>
                      <a:noFill/>
                    </a:lnL>
                    <a:lnR>
                      <a:noFill/>
                    </a:lnR>
                    <a:lnT>
                      <a:noFill/>
                    </a:lnT>
                    <a:lnB>
                      <a:noFill/>
                    </a:lnB>
                    <a:solidFill>
                      <a:schemeClr val="accent2"/>
                    </a:solidFill>
                  </a:tcPr>
                </a:tc>
              </a:tr>
              <a:tr h="0">
                <a:tc>
                  <a:txBody>
                    <a:bodyPr/>
                    <a:lstStyle/>
                    <a:p>
                      <a:pPr algn="l" fontAlgn="b"/>
                      <a:r>
                        <a:rPr lang="en-AU" sz="800" b="0" i="0" u="none" strike="noStrike" dirty="0">
                          <a:solidFill>
                            <a:schemeClr val="tx1"/>
                          </a:solidFill>
                          <a:effectLst/>
                          <a:latin typeface="Calibri"/>
                        </a:rPr>
                        <a:t>project coordinator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11</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graduate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9</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mechanical engineer</a:t>
                      </a:r>
                    </a:p>
                  </a:txBody>
                  <a:tcPr marL="9525" marR="9525" marT="9525" marB="0" anchor="b">
                    <a:lnL>
                      <a:noFill/>
                    </a:lnL>
                    <a:lnR>
                      <a:noFill/>
                    </a:lnR>
                    <a:lnT>
                      <a:noFill/>
                    </a:lnT>
                    <a:lnB>
                      <a:noFill/>
                    </a:lnB>
                    <a:solidFill>
                      <a:schemeClr val="accent2"/>
                    </a:solidFill>
                  </a:tcPr>
                </a:tc>
                <a:tc>
                  <a:txBody>
                    <a:bodyPr/>
                    <a:lstStyle/>
                    <a:p>
                      <a:pPr algn="ctr" fontAlgn="b"/>
                      <a:r>
                        <a:rPr lang="en-AU" sz="800" b="0" i="0" u="none" strike="noStrike">
                          <a:solidFill>
                            <a:srgbClr val="000054"/>
                          </a:solidFill>
                          <a:effectLst/>
                          <a:latin typeface="Calibri"/>
                        </a:rPr>
                        <a:t>27</a:t>
                      </a:r>
                    </a:p>
                  </a:txBody>
                  <a:tcPr marL="9525" marR="9525" marT="9525" marB="0" anchor="b">
                    <a:lnL>
                      <a:noFill/>
                    </a:lnL>
                    <a:lnR>
                      <a:noFill/>
                    </a:lnR>
                    <a:lnT>
                      <a:noFill/>
                    </a:lnT>
                    <a:lnB>
                      <a:noFill/>
                    </a:lnB>
                    <a:solidFill>
                      <a:schemeClr val="accent2"/>
                    </a:solidFill>
                  </a:tcPr>
                </a:tc>
              </a:tr>
              <a:tr h="0">
                <a:tc>
                  <a:txBody>
                    <a:bodyPr/>
                    <a:lstStyle/>
                    <a:p>
                      <a:pPr algn="l" fontAlgn="b"/>
                      <a:r>
                        <a:rPr lang="en-AU" sz="800" b="0" i="0" u="none" strike="noStrike" dirty="0">
                          <a:solidFill>
                            <a:schemeClr val="tx1"/>
                          </a:solidFill>
                          <a:effectLst/>
                          <a:latin typeface="Calibri"/>
                        </a:rPr>
                        <a:t>project engineer</a:t>
                      </a:r>
                    </a:p>
                  </a:txBody>
                  <a:tcPr marL="9525" marR="9525" marT="9525" marB="0" anchor="ctr">
                    <a:lnL>
                      <a:noFill/>
                    </a:lnL>
                    <a:lnR>
                      <a:noFill/>
                    </a:lnR>
                    <a:lnT>
                      <a:noFill/>
                    </a:lnT>
                    <a:lnB>
                      <a:noFill/>
                    </a:lnB>
                    <a:solidFill>
                      <a:schemeClr val="accent2"/>
                    </a:solidFill>
                  </a:tcPr>
                </a:tc>
                <a:tc>
                  <a:txBody>
                    <a:bodyPr/>
                    <a:lstStyle/>
                    <a:p>
                      <a:pPr algn="ctr" fontAlgn="b"/>
                      <a:r>
                        <a:rPr lang="en-AU" sz="800" b="0" i="0" u="none" strike="noStrike" dirty="0">
                          <a:solidFill>
                            <a:schemeClr val="tx1"/>
                          </a:solidFill>
                          <a:effectLst/>
                          <a:latin typeface="Calibri"/>
                        </a:rPr>
                        <a:t>11</a:t>
                      </a:r>
                    </a:p>
                  </a:txBody>
                  <a:tcPr marL="9525" marR="9525" marT="9525" marB="0" anchor="ctr">
                    <a:lnL>
                      <a:noFill/>
                    </a:lnL>
                    <a:lnR>
                      <a:noFill/>
                    </a:lnR>
                    <a:lnT>
                      <a:noFill/>
                    </a:lnT>
                    <a:lnB>
                      <a:noFill/>
                    </a:lnB>
                    <a:solidFill>
                      <a:schemeClr val="accent2"/>
                    </a:solidFill>
                  </a:tcPr>
                </a:tc>
                <a:tc>
                  <a:txBody>
                    <a:bodyPr/>
                    <a:lstStyle/>
                    <a:p>
                      <a:pPr algn="l" fontAlgn="b"/>
                      <a:r>
                        <a:rPr lang="en-AU" sz="800" b="0" i="0" u="none" strike="noStrike">
                          <a:solidFill>
                            <a:schemeClr val="tx1"/>
                          </a:solidFill>
                          <a:effectLst/>
                          <a:latin typeface="Calibri"/>
                        </a:rPr>
                        <a:t>graphic designer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9</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SOFTWARE ENGINEER</a:t>
                      </a:r>
                    </a:p>
                  </a:txBody>
                  <a:tcPr marL="9525" marR="9525" marT="9525" marB="0" anchor="b">
                    <a:lnL>
                      <a:noFill/>
                    </a:lnL>
                    <a:lnR>
                      <a:noFill/>
                    </a:lnR>
                    <a:lnT>
                      <a:noFill/>
                    </a:lnT>
                    <a:lnB>
                      <a:noFill/>
                    </a:lnB>
                    <a:solidFill>
                      <a:schemeClr val="accent2"/>
                    </a:solidFill>
                  </a:tcPr>
                </a:tc>
                <a:tc>
                  <a:txBody>
                    <a:bodyPr/>
                    <a:lstStyle/>
                    <a:p>
                      <a:pPr algn="ctr" fontAlgn="b"/>
                      <a:r>
                        <a:rPr lang="en-AU" sz="800" b="0" i="0" u="none" strike="noStrike">
                          <a:solidFill>
                            <a:srgbClr val="000054"/>
                          </a:solidFill>
                          <a:effectLst/>
                          <a:latin typeface="Calibri"/>
                        </a:rPr>
                        <a:t>26</a:t>
                      </a:r>
                    </a:p>
                  </a:txBody>
                  <a:tcPr marL="9525" marR="9525" marT="9525" marB="0" anchor="b">
                    <a:lnL>
                      <a:noFill/>
                    </a:lnL>
                    <a:lnR>
                      <a:noFill/>
                    </a:lnR>
                    <a:lnT>
                      <a:noFill/>
                    </a:lnT>
                    <a:lnB>
                      <a:noFill/>
                    </a:lnB>
                    <a:solidFill>
                      <a:schemeClr val="accent2"/>
                    </a:solidFill>
                  </a:tcPr>
                </a:tc>
              </a:tr>
              <a:tr h="0">
                <a:tc>
                  <a:txBody>
                    <a:bodyPr/>
                    <a:lstStyle/>
                    <a:p>
                      <a:pPr algn="l" fontAlgn="b"/>
                      <a:r>
                        <a:rPr lang="en-AU" sz="800" b="0" i="0" u="none" strike="noStrike">
                          <a:solidFill>
                            <a:schemeClr val="tx1"/>
                          </a:solidFill>
                          <a:effectLst/>
                          <a:latin typeface="Calibri"/>
                        </a:rPr>
                        <a:t>town planner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11</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kindergarten teacher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9</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Urban and Regional Planner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26</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contract administrator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10</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assistant valuer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8</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Careers counsellor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25</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kindergarten teacher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10</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chiropractor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8</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Registered Nurses nfd</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24</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radiographer</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10</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intern radiation therapist</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8</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Retail Supervisor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24</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a:solidFill>
                            <a:schemeClr val="tx1"/>
                          </a:solidFill>
                          <a:effectLst/>
                          <a:latin typeface="Calibri"/>
                        </a:rPr>
                        <a:t>account executive</a:t>
                      </a:r>
                    </a:p>
                  </a:txBody>
                  <a:tcPr marL="9525" marR="9525" marT="9525" marB="0" anchor="ctr">
                    <a:lnL>
                      <a:noFill/>
                    </a:lnL>
                    <a:lnR>
                      <a:noFill/>
                    </a:lnR>
                    <a:lnT>
                      <a:noFill/>
                    </a:lnT>
                    <a:lnB>
                      <a:noFill/>
                    </a:lnB>
                  </a:tcPr>
                </a:tc>
                <a:tc>
                  <a:txBody>
                    <a:bodyPr/>
                    <a:lstStyle/>
                    <a:p>
                      <a:pPr algn="ctr" fontAlgn="b"/>
                      <a:r>
                        <a:rPr lang="en-AU" sz="800" b="0" i="0" u="none" strike="noStrike">
                          <a:solidFill>
                            <a:schemeClr val="tx1"/>
                          </a:solidFill>
                          <a:effectLst/>
                          <a:latin typeface="Calibri"/>
                        </a:rPr>
                        <a:t>9</a:t>
                      </a:r>
                    </a:p>
                  </a:txBody>
                  <a:tcPr marL="9525" marR="9525" marT="9525" marB="0" anchor="ctr">
                    <a:lnL>
                      <a:noFill/>
                    </a:lnL>
                    <a:lnR>
                      <a:noFill/>
                    </a:lnR>
                    <a:lnT>
                      <a:noFill/>
                    </a:lnT>
                    <a:lnB>
                      <a:noFill/>
                    </a:lnB>
                  </a:tcPr>
                </a:tc>
                <a:tc>
                  <a:txBody>
                    <a:bodyPr/>
                    <a:lstStyle/>
                    <a:p>
                      <a:pPr algn="l" fontAlgn="b"/>
                      <a:r>
                        <a:rPr lang="en-AU" sz="800" b="0" i="0" u="none" strike="noStrike" dirty="0">
                          <a:solidFill>
                            <a:schemeClr val="tx1"/>
                          </a:solidFill>
                          <a:effectLst/>
                          <a:latin typeface="Calibri"/>
                        </a:rPr>
                        <a:t>structural engineer</a:t>
                      </a:r>
                    </a:p>
                  </a:txBody>
                  <a:tcPr marL="9525" marR="9525" marT="9525" marB="0" anchor="ctr">
                    <a:lnL>
                      <a:noFill/>
                    </a:lnL>
                    <a:lnR>
                      <a:noFill/>
                    </a:lnR>
                    <a:lnT>
                      <a:noFill/>
                    </a:lnT>
                    <a:lnB>
                      <a:noFill/>
                    </a:lnB>
                    <a:solidFill>
                      <a:schemeClr val="accent2"/>
                    </a:solidFill>
                  </a:tcPr>
                </a:tc>
                <a:tc>
                  <a:txBody>
                    <a:bodyPr/>
                    <a:lstStyle/>
                    <a:p>
                      <a:pPr algn="ctr" fontAlgn="b"/>
                      <a:r>
                        <a:rPr lang="en-AU" sz="800" b="0" i="0" u="none" strike="noStrike" dirty="0">
                          <a:solidFill>
                            <a:schemeClr val="tx1"/>
                          </a:solidFill>
                          <a:effectLst/>
                          <a:latin typeface="Calibri"/>
                        </a:rPr>
                        <a:t>8</a:t>
                      </a:r>
                    </a:p>
                  </a:txBody>
                  <a:tcPr marL="9525" marR="9525" marT="9525" marB="0" anchor="ctr">
                    <a:lnL>
                      <a:noFill/>
                    </a:lnL>
                    <a:lnR>
                      <a:noFill/>
                    </a:lnR>
                    <a:lnT>
                      <a:noFill/>
                    </a:lnT>
                    <a:lnB>
                      <a:noFill/>
                    </a:lnB>
                    <a:solidFill>
                      <a:schemeClr val="accent2"/>
                    </a:solidFill>
                  </a:tcPr>
                </a:tc>
                <a:tc>
                  <a:txBody>
                    <a:bodyPr/>
                    <a:lstStyle/>
                    <a:p>
                      <a:pPr algn="l" fontAlgn="b"/>
                      <a:r>
                        <a:rPr lang="en-AU" sz="800" b="0" i="0" u="none" strike="noStrike">
                          <a:solidFill>
                            <a:srgbClr val="000054"/>
                          </a:solidFill>
                          <a:effectLst/>
                          <a:latin typeface="Calibri"/>
                        </a:rPr>
                        <a:t>CHIROPRACTOR</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a:solidFill>
                            <a:srgbClr val="000054"/>
                          </a:solidFill>
                          <a:effectLst/>
                          <a:latin typeface="Calibri"/>
                        </a:rPr>
                        <a:t>24</a:t>
                      </a:r>
                    </a:p>
                  </a:txBody>
                  <a:tcPr marL="9525" marR="9525" marT="9525" marB="0" anchor="b">
                    <a:lnL>
                      <a:noFill/>
                    </a:lnL>
                    <a:lnR>
                      <a:noFill/>
                    </a:lnR>
                    <a:lnT>
                      <a:noFill/>
                    </a:lnT>
                    <a:lnB>
                      <a:noFill/>
                    </a:lnB>
                    <a:solidFill>
                      <a:schemeClr val="bg1"/>
                    </a:solidFill>
                  </a:tcPr>
                </a:tc>
              </a:tr>
              <a:tr h="0">
                <a:tc>
                  <a:txBody>
                    <a:bodyPr/>
                    <a:lstStyle/>
                    <a:p>
                      <a:pPr algn="l" fontAlgn="b"/>
                      <a:r>
                        <a:rPr lang="en-AU" sz="800" b="0" i="0" u="none" strike="noStrike" dirty="0">
                          <a:solidFill>
                            <a:schemeClr val="tx1"/>
                          </a:solidFill>
                          <a:effectLst/>
                          <a:latin typeface="Calibri"/>
                        </a:rPr>
                        <a:t>analyst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9</a:t>
                      </a:r>
                    </a:p>
                  </a:txBody>
                  <a:tcPr marL="9525" marR="9525" marT="9525" marB="0" anchor="ctr">
                    <a:lnL>
                      <a:noFill/>
                    </a:lnL>
                    <a:lnR>
                      <a:noFill/>
                    </a:lnR>
                    <a:lnT>
                      <a:noFill/>
                    </a:lnT>
                    <a:lnB>
                      <a:noFill/>
                    </a:lnB>
                  </a:tcPr>
                </a:tc>
                <a:tc>
                  <a:txBody>
                    <a:bodyPr/>
                    <a:lstStyle/>
                    <a:p>
                      <a:pPr algn="l" fontAlgn="b"/>
                      <a:r>
                        <a:rPr lang="en-AU" sz="800" b="0" i="0" u="none" strike="noStrike">
                          <a:solidFill>
                            <a:schemeClr val="tx1"/>
                          </a:solidFill>
                          <a:effectLst/>
                          <a:latin typeface="Calibri"/>
                        </a:rPr>
                        <a:t>business analyst</a:t>
                      </a:r>
                    </a:p>
                  </a:txBody>
                  <a:tcPr marL="9525" marR="9525" marT="9525" marB="0" anchor="ctr">
                    <a:lnL>
                      <a:noFill/>
                    </a:lnL>
                    <a:lnR>
                      <a:noFill/>
                    </a:lnR>
                    <a:lnT>
                      <a:noFill/>
                    </a:lnT>
                    <a:lnB>
                      <a:noFill/>
                    </a:lnB>
                  </a:tcPr>
                </a:tc>
                <a:tc>
                  <a:txBody>
                    <a:bodyPr/>
                    <a:lstStyle/>
                    <a:p>
                      <a:pPr algn="ctr" fontAlgn="b"/>
                      <a:r>
                        <a:rPr lang="en-AU" sz="800" b="0" i="0" u="none" strike="noStrike" dirty="0">
                          <a:solidFill>
                            <a:schemeClr val="tx1"/>
                          </a:solidFill>
                          <a:effectLst/>
                          <a:latin typeface="Calibri"/>
                        </a:rPr>
                        <a:t>7</a:t>
                      </a:r>
                    </a:p>
                  </a:txBody>
                  <a:tcPr marL="9525" marR="9525" marT="9525" marB="0" anchor="ctr">
                    <a:lnL>
                      <a:noFill/>
                    </a:lnL>
                    <a:lnR>
                      <a:noFill/>
                    </a:lnR>
                    <a:lnT>
                      <a:noFill/>
                    </a:lnT>
                    <a:lnB>
                      <a:noFill/>
                    </a:lnB>
                  </a:tcPr>
                </a:tc>
                <a:tc>
                  <a:txBody>
                    <a:bodyPr/>
                    <a:lstStyle/>
                    <a:p>
                      <a:pPr algn="l" fontAlgn="b"/>
                      <a:r>
                        <a:rPr lang="en-AU" sz="800" b="0" i="0" u="none" strike="noStrike">
                          <a:solidFill>
                            <a:srgbClr val="000054"/>
                          </a:solidFill>
                          <a:effectLst/>
                          <a:latin typeface="Calibri"/>
                        </a:rPr>
                        <a:t>MedIcal laboratory scientist</a:t>
                      </a:r>
                    </a:p>
                  </a:txBody>
                  <a:tcPr marL="9525" marR="9525" marT="9525" marB="0" anchor="b">
                    <a:lnL>
                      <a:noFill/>
                    </a:lnL>
                    <a:lnR>
                      <a:noFill/>
                    </a:lnR>
                    <a:lnT>
                      <a:noFill/>
                    </a:lnT>
                    <a:lnB>
                      <a:noFill/>
                    </a:lnB>
                    <a:solidFill>
                      <a:schemeClr val="bg1"/>
                    </a:solidFill>
                  </a:tcPr>
                </a:tc>
                <a:tc>
                  <a:txBody>
                    <a:bodyPr/>
                    <a:lstStyle/>
                    <a:p>
                      <a:pPr algn="ctr" fontAlgn="b"/>
                      <a:r>
                        <a:rPr lang="en-AU" sz="800" b="0" i="0" u="none" strike="noStrike" dirty="0">
                          <a:solidFill>
                            <a:srgbClr val="000054"/>
                          </a:solidFill>
                          <a:effectLst/>
                          <a:latin typeface="Calibri"/>
                        </a:rPr>
                        <a:t>23</a:t>
                      </a:r>
                    </a:p>
                  </a:txBody>
                  <a:tcPr marL="9525" marR="9525" marT="9525" marB="0" anchor="b">
                    <a:lnL>
                      <a:noFill/>
                    </a:lnL>
                    <a:lnR>
                      <a:noFill/>
                    </a:lnR>
                    <a:lnT>
                      <a:noFill/>
                    </a:lnT>
                    <a:lnB>
                      <a:noFill/>
                    </a:lnB>
                    <a:solidFill>
                      <a:schemeClr val="bg1"/>
                    </a:solidFill>
                  </a:tcPr>
                </a:tc>
              </a:tr>
            </a:tbl>
          </a:graphicData>
        </a:graphic>
      </p:graphicFrame>
      <p:sp>
        <p:nvSpPr>
          <p:cNvPr id="9" name="TextBox 8"/>
          <p:cNvSpPr txBox="1"/>
          <p:nvPr/>
        </p:nvSpPr>
        <p:spPr>
          <a:xfrm>
            <a:off x="644220" y="4781550"/>
            <a:ext cx="7432980" cy="338554"/>
          </a:xfrm>
          <a:prstGeom prst="rect">
            <a:avLst/>
          </a:prstGeom>
          <a:noFill/>
        </p:spPr>
        <p:txBody>
          <a:bodyPr wrap="square" rtlCol="0">
            <a:spAutoFit/>
          </a:bodyPr>
          <a:lstStyle/>
          <a:p>
            <a:r>
              <a:rPr lang="en-AU" sz="800" i="1" dirty="0" smtClean="0">
                <a:solidFill>
                  <a:srgbClr val="FF0000"/>
                </a:solidFill>
                <a:latin typeface="Calibri" pitchFamily="34" charset="0"/>
                <a:cs typeface="Calibri" pitchFamily="34" charset="0"/>
              </a:rPr>
              <a:t>Please </a:t>
            </a:r>
            <a:r>
              <a:rPr lang="en-AU" sz="800" i="1" dirty="0">
                <a:solidFill>
                  <a:srgbClr val="FF0000"/>
                </a:solidFill>
                <a:latin typeface="Calibri" pitchFamily="34" charset="0"/>
                <a:cs typeface="Calibri" pitchFamily="34" charset="0"/>
              </a:rPr>
              <a:t>also note that these results reflect point-in-time data and are subject to change as improvements are made to </a:t>
            </a:r>
            <a:r>
              <a:rPr lang="en-AU" sz="800" i="1" dirty="0" smtClean="0">
                <a:solidFill>
                  <a:srgbClr val="FF0000"/>
                </a:solidFill>
                <a:latin typeface="Calibri" pitchFamily="34" charset="0"/>
                <a:cs typeface="Calibri" pitchFamily="34" charset="0"/>
              </a:rPr>
              <a:t>the </a:t>
            </a:r>
            <a:r>
              <a:rPr lang="en-AU" sz="800" i="1" dirty="0">
                <a:solidFill>
                  <a:srgbClr val="FF0000"/>
                </a:solidFill>
                <a:latin typeface="Calibri" pitchFamily="34" charset="0"/>
                <a:cs typeface="Calibri" pitchFamily="34" charset="0"/>
              </a:rPr>
              <a:t>aggregation and reporting methodologies. Burning Glass does not recommend use of this data for time series reporting.</a:t>
            </a:r>
          </a:p>
        </p:txBody>
      </p:sp>
    </p:spTree>
    <p:extLst>
      <p:ext uri="{BB962C8B-B14F-4D97-AF65-F5344CB8AC3E}">
        <p14:creationId xmlns:p14="http://schemas.microsoft.com/office/powerpoint/2010/main" val="152093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71550"/>
            <a:ext cx="7162800" cy="3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90600" y="296314"/>
            <a:ext cx="7467600" cy="857250"/>
          </a:xfrm>
        </p:spPr>
        <p:txBody>
          <a:bodyPr>
            <a:noAutofit/>
          </a:bodyPr>
          <a:lstStyle/>
          <a:p>
            <a:pPr algn="l"/>
            <a:r>
              <a:rPr lang="en-AU" sz="2400" i="1" dirty="0">
                <a:solidFill>
                  <a:schemeClr val="tx1"/>
                </a:solidFill>
              </a:rPr>
              <a:t>2.1. Supply vs. demand</a:t>
            </a:r>
            <a:br>
              <a:rPr lang="en-AU" sz="2400" i="1" dirty="0">
                <a:solidFill>
                  <a:schemeClr val="tx1"/>
                </a:solidFill>
              </a:rPr>
            </a:br>
            <a:r>
              <a:rPr lang="en-AU" sz="2000" i="1" dirty="0">
                <a:solidFill>
                  <a:schemeClr val="bg2"/>
                </a:solidFill>
              </a:rPr>
              <a:t>Overall </a:t>
            </a:r>
            <a:r>
              <a:rPr lang="en-AU" sz="2000" i="1" dirty="0" err="1">
                <a:solidFill>
                  <a:schemeClr val="bg2"/>
                </a:solidFill>
              </a:rPr>
              <a:t>RMIT</a:t>
            </a:r>
            <a:endParaRPr lang="en-AU" sz="2000" i="1" dirty="0">
              <a:solidFill>
                <a:schemeClr val="bg2"/>
              </a:solidFill>
            </a:endParaRPr>
          </a:p>
        </p:txBody>
      </p:sp>
      <p:sp>
        <p:nvSpPr>
          <p:cNvPr id="7" name="Content Placeholder 2"/>
          <p:cNvSpPr txBox="1">
            <a:spLocks/>
          </p:cNvSpPr>
          <p:nvPr/>
        </p:nvSpPr>
        <p:spPr>
          <a:xfrm>
            <a:off x="609600" y="2789959"/>
            <a:ext cx="3810000" cy="1314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sz="1600" dirty="0" smtClean="0">
              <a:solidFill>
                <a:srgbClr val="FFFFFF"/>
              </a:solidFill>
              <a:latin typeface="Museo Sans 300"/>
              <a:cs typeface="Museo Sans 300"/>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3">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sp>
        <p:nvSpPr>
          <p:cNvPr id="24" name="TextBox 23"/>
          <p:cNvSpPr txBox="1"/>
          <p:nvPr/>
        </p:nvSpPr>
        <p:spPr>
          <a:xfrm>
            <a:off x="228600" y="4324350"/>
            <a:ext cx="8686800" cy="615553"/>
          </a:xfrm>
          <a:prstGeom prst="rect">
            <a:avLst/>
          </a:prstGeom>
          <a:noFill/>
        </p:spPr>
        <p:txBody>
          <a:bodyPr wrap="square" rtlCol="0">
            <a:spAutoFit/>
          </a:bodyPr>
          <a:lstStyle/>
          <a:p>
            <a:pPr marL="285750" indent="-285750">
              <a:buFont typeface="Arial" pitchFamily="34" charset="0"/>
              <a:buChar char="•"/>
            </a:pPr>
            <a:r>
              <a:rPr lang="en-AU" sz="1400" b="1" dirty="0"/>
              <a:t>Broad trend appears </a:t>
            </a:r>
            <a:r>
              <a:rPr lang="en-AU" sz="1400" b="1" i="1" dirty="0" smtClean="0"/>
              <a:t>MORE  </a:t>
            </a:r>
            <a:r>
              <a:rPr lang="en-AU" sz="1400" b="1" dirty="0" err="1"/>
              <a:t>RMIT</a:t>
            </a:r>
            <a:r>
              <a:rPr lang="en-AU" sz="1400" b="1" dirty="0"/>
              <a:t> graduates competing for </a:t>
            </a:r>
            <a:r>
              <a:rPr lang="en-AU" sz="1400" b="1" i="1" dirty="0"/>
              <a:t>MORE </a:t>
            </a:r>
            <a:r>
              <a:rPr lang="en-AU" sz="1400" b="1" i="1" dirty="0" smtClean="0"/>
              <a:t> </a:t>
            </a:r>
            <a:r>
              <a:rPr lang="en-AU" sz="1400" b="1" dirty="0" smtClean="0"/>
              <a:t>jobs </a:t>
            </a:r>
            <a:r>
              <a:rPr lang="en-AU" sz="1400" b="1" dirty="0"/>
              <a:t>in </a:t>
            </a:r>
            <a:r>
              <a:rPr lang="en-AU" sz="1400" b="1" dirty="0" smtClean="0"/>
              <a:t>Melbourne</a:t>
            </a:r>
          </a:p>
          <a:p>
            <a:pPr marL="285750" indent="-285750">
              <a:buFont typeface="Arial" pitchFamily="34" charset="0"/>
              <a:buChar char="•"/>
            </a:pPr>
            <a:r>
              <a:rPr lang="en-AU" sz="1000" dirty="0" smtClean="0"/>
              <a:t>More </a:t>
            </a:r>
            <a:r>
              <a:rPr lang="en-AU" sz="1000" dirty="0" err="1"/>
              <a:t>RMIT</a:t>
            </a:r>
            <a:r>
              <a:rPr lang="en-AU" sz="1000" dirty="0"/>
              <a:t> students graduating (predominately stay in VIC</a:t>
            </a:r>
            <a:r>
              <a:rPr lang="en-AU" sz="1000" dirty="0" smtClean="0"/>
              <a:t>)</a:t>
            </a:r>
          </a:p>
          <a:p>
            <a:pPr marL="285750" indent="-285750">
              <a:buFont typeface="Arial" pitchFamily="34" charset="0"/>
              <a:buChar char="•"/>
            </a:pPr>
            <a:r>
              <a:rPr lang="en-AU" sz="1000" dirty="0" smtClean="0"/>
              <a:t>Burning </a:t>
            </a:r>
            <a:r>
              <a:rPr lang="en-AU" sz="1000" dirty="0"/>
              <a:t>glass total ads for Melbourne (all </a:t>
            </a:r>
            <a:r>
              <a:rPr lang="en-AU" sz="1000" dirty="0" smtClean="0"/>
              <a:t>jobs) </a:t>
            </a:r>
            <a:r>
              <a:rPr lang="en-AU" sz="1000" dirty="0"/>
              <a:t>shows recent trend </a:t>
            </a:r>
            <a:r>
              <a:rPr lang="en-AU" sz="1000" dirty="0" smtClean="0"/>
              <a:t>upwards</a:t>
            </a:r>
            <a:endParaRPr lang="en-AU" sz="1000" dirty="0"/>
          </a:p>
        </p:txBody>
      </p:sp>
      <p:sp>
        <p:nvSpPr>
          <p:cNvPr id="3" name="TextBox 2"/>
          <p:cNvSpPr txBox="1"/>
          <p:nvPr/>
        </p:nvSpPr>
        <p:spPr>
          <a:xfrm>
            <a:off x="4876800" y="3943350"/>
            <a:ext cx="3947160" cy="461665"/>
          </a:xfrm>
          <a:prstGeom prst="rect">
            <a:avLst/>
          </a:prstGeom>
          <a:noFill/>
        </p:spPr>
        <p:txBody>
          <a:bodyPr wrap="square" rtlCol="0">
            <a:spAutoFit/>
          </a:bodyPr>
          <a:lstStyle/>
          <a:p>
            <a:r>
              <a:rPr lang="en-AU" sz="800" i="1" smtClean="0">
                <a:solidFill>
                  <a:srgbClr val="FF0000"/>
                </a:solidFill>
                <a:latin typeface="Calibri" pitchFamily="34" charset="0"/>
                <a:cs typeface="Calibri" pitchFamily="34" charset="0"/>
              </a:rPr>
              <a:t>Please </a:t>
            </a:r>
            <a:r>
              <a:rPr lang="en-AU" sz="800" i="1">
                <a:solidFill>
                  <a:srgbClr val="FF0000"/>
                </a:solidFill>
                <a:latin typeface="Calibri" pitchFamily="34" charset="0"/>
                <a:cs typeface="Calibri" pitchFamily="34" charset="0"/>
              </a:rPr>
              <a:t>also note that these results reflect point-in-time data and are subject to change as improvements are made to </a:t>
            </a:r>
            <a:r>
              <a:rPr lang="en-AU" sz="800" i="1" smtClean="0">
                <a:solidFill>
                  <a:srgbClr val="FF0000"/>
                </a:solidFill>
                <a:latin typeface="Calibri" pitchFamily="34" charset="0"/>
                <a:cs typeface="Calibri" pitchFamily="34" charset="0"/>
              </a:rPr>
              <a:t>the </a:t>
            </a:r>
            <a:r>
              <a:rPr lang="en-AU" sz="800" i="1">
                <a:solidFill>
                  <a:srgbClr val="FF0000"/>
                </a:solidFill>
                <a:latin typeface="Calibri" pitchFamily="34" charset="0"/>
                <a:cs typeface="Calibri" pitchFamily="34" charset="0"/>
              </a:rPr>
              <a:t>aggregation and reporting methodologies. Burning Glass does not recommend use of this data for time series reporting.</a:t>
            </a:r>
          </a:p>
        </p:txBody>
      </p:sp>
      <p:sp>
        <p:nvSpPr>
          <p:cNvPr id="4" name="TextBox 3"/>
          <p:cNvSpPr txBox="1"/>
          <p:nvPr/>
        </p:nvSpPr>
        <p:spPr>
          <a:xfrm>
            <a:off x="7239000" y="5143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spTree>
    <p:extLst>
      <p:ext uri="{BB962C8B-B14F-4D97-AF65-F5344CB8AC3E}">
        <p14:creationId xmlns:p14="http://schemas.microsoft.com/office/powerpoint/2010/main" val="1086283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96314"/>
            <a:ext cx="7467600" cy="857250"/>
          </a:xfrm>
        </p:spPr>
        <p:txBody>
          <a:bodyPr>
            <a:noAutofit/>
          </a:bodyPr>
          <a:lstStyle/>
          <a:p>
            <a:pPr lvl="1"/>
            <a:r>
              <a:rPr lang="en-AU" sz="2400" i="1" kern="1200" dirty="0">
                <a:solidFill>
                  <a:schemeClr val="tx1"/>
                </a:solidFill>
                <a:latin typeface="+mj-lt"/>
                <a:ea typeface="+mj-ea"/>
                <a:cs typeface="+mj-cs"/>
              </a:rPr>
              <a:t>3.1. </a:t>
            </a:r>
            <a:r>
              <a:rPr lang="en-AU" sz="2400" i="1" kern="1200" dirty="0" smtClean="0">
                <a:solidFill>
                  <a:schemeClr val="tx1"/>
                </a:solidFill>
                <a:latin typeface="+mj-lt"/>
                <a:ea typeface="+mj-ea"/>
                <a:cs typeface="+mj-cs"/>
              </a:rPr>
              <a:t>‘Top ten job titles</a:t>
            </a:r>
            <a:r>
              <a:rPr lang="en-AU" sz="2400" i="1" kern="1200" smtClean="0">
                <a:solidFill>
                  <a:schemeClr val="tx1"/>
                </a:solidFill>
                <a:latin typeface="+mj-lt"/>
                <a:ea typeface="+mj-ea"/>
                <a:cs typeface="+mj-cs"/>
              </a:rPr>
              <a:t>’ 2016 </a:t>
            </a:r>
            <a:r>
              <a:rPr lang="en-AU" sz="2400" i="1" kern="1200" dirty="0">
                <a:solidFill>
                  <a:schemeClr val="tx1"/>
                </a:solidFill>
                <a:latin typeface="+mj-lt"/>
                <a:ea typeface="+mj-ea"/>
                <a:cs typeface="+mj-cs"/>
              </a:rPr>
              <a:t>vs</a:t>
            </a:r>
            <a:r>
              <a:rPr lang="en-AU" sz="2400" i="1" kern="1200">
                <a:solidFill>
                  <a:schemeClr val="tx1"/>
                </a:solidFill>
                <a:latin typeface="+mj-lt"/>
                <a:ea typeface="+mj-ea"/>
                <a:cs typeface="+mj-cs"/>
              </a:rPr>
              <a:t>. </a:t>
            </a:r>
            <a:r>
              <a:rPr lang="en-AU" sz="2400" i="1" kern="1200" smtClean="0">
                <a:solidFill>
                  <a:schemeClr val="tx1"/>
                </a:solidFill>
                <a:latin typeface="+mj-lt"/>
                <a:ea typeface="+mj-ea"/>
                <a:cs typeface="+mj-cs"/>
              </a:rPr>
              <a:t>2017</a:t>
            </a:r>
            <a:r>
              <a:rPr lang="en-AU" sz="2400" i="1" kern="1200" dirty="0">
                <a:solidFill>
                  <a:schemeClr val="tx1"/>
                </a:solidFill>
                <a:latin typeface="+mj-lt"/>
                <a:ea typeface="+mj-ea"/>
                <a:cs typeface="+mj-cs"/>
              </a:rPr>
              <a:t/>
            </a:r>
            <a:br>
              <a:rPr lang="en-AU" sz="2400" i="1" kern="1200" dirty="0">
                <a:solidFill>
                  <a:schemeClr val="tx1"/>
                </a:solidFill>
                <a:latin typeface="+mj-lt"/>
                <a:ea typeface="+mj-ea"/>
                <a:cs typeface="+mj-cs"/>
              </a:rPr>
            </a:br>
            <a:r>
              <a:rPr lang="en-AU" sz="2000" i="1" kern="1200" dirty="0" smtClean="0">
                <a:solidFill>
                  <a:schemeClr val="bg2"/>
                </a:solidFill>
                <a:latin typeface="+mj-lt"/>
                <a:ea typeface="+mj-ea"/>
                <a:cs typeface="+mj-cs"/>
              </a:rPr>
              <a:t>Burning Glass: All jobs</a:t>
            </a:r>
            <a:endParaRPr lang="en-AU" sz="2000" i="1" kern="1200" dirty="0">
              <a:solidFill>
                <a:schemeClr val="bg2"/>
              </a:solidFill>
              <a:latin typeface="+mj-lt"/>
              <a:ea typeface="+mj-ea"/>
              <a:cs typeface="+mj-cs"/>
            </a:endParaRPr>
          </a:p>
        </p:txBody>
      </p:sp>
      <p:sp>
        <p:nvSpPr>
          <p:cNvPr id="12" name="Title 1"/>
          <p:cNvSpPr txBox="1">
            <a:spLocks/>
          </p:cNvSpPr>
          <p:nvPr/>
        </p:nvSpPr>
        <p:spPr>
          <a:xfrm>
            <a:off x="990600" y="742950"/>
            <a:ext cx="7467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1400" dirty="0">
              <a:solidFill>
                <a:srgbClr val="FFFFFF"/>
              </a:solidFill>
              <a:latin typeface="Museo Sans 700"/>
              <a:cs typeface="Museo Sans 700"/>
            </a:endParaRPr>
          </a:p>
        </p:txBody>
      </p:sp>
      <p:pic>
        <p:nvPicPr>
          <p:cNvPr id="15" name="Picture 14" descr="RMIT_pixel_RED.eps"/>
          <p:cNvPicPr>
            <a:picLocks noChangeAspect="1"/>
          </p:cNvPicPr>
          <p:nvPr/>
        </p:nvPicPr>
        <p:blipFill rotWithShape="1">
          <a:blip r:embed="rId2">
            <a:extLst>
              <a:ext uri="{28A0092B-C50C-407E-A947-70E740481C1C}">
                <a14:useLocalDpi xmlns:a14="http://schemas.microsoft.com/office/drawing/2010/main" val="0"/>
              </a:ext>
            </a:extLst>
          </a:blip>
          <a:srcRect l="45904"/>
          <a:stretch/>
        </p:blipFill>
        <p:spPr>
          <a:xfrm>
            <a:off x="-4948" y="1"/>
            <a:ext cx="900000" cy="1623376"/>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3337214391"/>
              </p:ext>
            </p:extLst>
          </p:nvPr>
        </p:nvGraphicFramePr>
        <p:xfrm>
          <a:off x="943200" y="1552225"/>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Calibri"/>
                        </a:rPr>
                        <a:t>Top 10</a:t>
                      </a:r>
                      <a:r>
                        <a:rPr lang="en-AU" sz="800" b="1" i="0" u="none" strike="noStrike" baseline="0" dirty="0" smtClean="0">
                          <a:solidFill>
                            <a:schemeClr val="tx1"/>
                          </a:solidFill>
                          <a:effectLst/>
                          <a:latin typeface="Calibri"/>
                        </a:rPr>
                        <a:t> - 2016</a:t>
                      </a:r>
                      <a:endParaRPr lang="en-AU" sz="800" b="1" i="0" u="none" strike="noStrike" dirty="0">
                        <a:solidFill>
                          <a:schemeClr val="tx1"/>
                        </a:solidFill>
                        <a:effectLst/>
                        <a:latin typeface="Calibri"/>
                      </a:endParaRPr>
                    </a:p>
                  </a:txBody>
                  <a:tcPr marL="9525" marR="9525" marT="9525" marB="0" anchor="ctr">
                    <a:lnL>
                      <a:noFill/>
                    </a:lnL>
                    <a:lnR>
                      <a:noFill/>
                    </a:lnR>
                    <a:lnT>
                      <a:noFill/>
                    </a:lnT>
                    <a:lnB w="12700" cap="flat" cmpd="sng" algn="ctr">
                      <a:no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Sales Representative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rgbClr val="000054"/>
                          </a:solidFill>
                          <a:effectLst/>
                          <a:latin typeface="Calibri"/>
                        </a:rPr>
                        <a:t>7,101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Project Manager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rgbClr val="000054"/>
                          </a:solidFill>
                          <a:effectLst/>
                          <a:latin typeface="Calibri"/>
                        </a:rPr>
                        <a:t>5,415</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Office / Administrative Assistant</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rgbClr val="000054"/>
                          </a:solidFill>
                          <a:effectLst/>
                          <a:latin typeface="Calibri"/>
                        </a:rPr>
                        <a:t>5,298</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Software Developer / Engineer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rgbClr val="000054"/>
                          </a:solidFill>
                          <a:effectLst/>
                          <a:latin typeface="Calibri"/>
                        </a:rPr>
                        <a:t>5,019</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Customer Service Representative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rgbClr val="000054"/>
                          </a:solidFill>
                          <a:effectLst/>
                          <a:latin typeface="Calibri"/>
                        </a:rPr>
                        <a:t>4,448</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dirty="0">
                          <a:solidFill>
                            <a:srgbClr val="000054"/>
                          </a:solidFill>
                          <a:effectLst/>
                          <a:latin typeface="Calibri"/>
                        </a:rPr>
                        <a:t>Store Manager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rgbClr val="000054"/>
                          </a:solidFill>
                          <a:effectLst/>
                          <a:latin typeface="Calibri"/>
                        </a:rPr>
                        <a:t>3,464</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Accountant</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rgbClr val="000054"/>
                          </a:solidFill>
                          <a:effectLst/>
                          <a:latin typeface="Calibri"/>
                        </a:rPr>
                        <a:t>3,249</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Account Manager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rgbClr val="000054"/>
                          </a:solidFill>
                          <a:effectLst/>
                          <a:latin typeface="Calibri"/>
                        </a:rPr>
                        <a:t>3,022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Registered Nurse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rgbClr val="000054"/>
                          </a:solidFill>
                          <a:effectLst/>
                          <a:latin typeface="Calibri"/>
                        </a:rPr>
                        <a:t>2,392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rgbClr val="000054"/>
                          </a:solidFill>
                          <a:effectLst/>
                          <a:latin typeface="Calibri"/>
                        </a:rPr>
                        <a:t>Solicitor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AU" sz="800" b="0" i="0" u="none" strike="noStrike">
                          <a:solidFill>
                            <a:srgbClr val="000054"/>
                          </a:solidFill>
                          <a:effectLst/>
                          <a:latin typeface="Calibri"/>
                        </a:rPr>
                        <a:t>2,312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579064663"/>
              </p:ext>
            </p:extLst>
          </p:nvPr>
        </p:nvGraphicFramePr>
        <p:xfrm>
          <a:off x="943200" y="320421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Calibri" pitchFamily="34" charset="0"/>
                          <a:cs typeface="Calibri" pitchFamily="34" charset="0"/>
                        </a:rPr>
                        <a:t>Top 10</a:t>
                      </a:r>
                      <a:r>
                        <a:rPr lang="en-AU" sz="800" b="1" i="0" u="none" strike="noStrike" baseline="0" dirty="0" smtClean="0">
                          <a:solidFill>
                            <a:schemeClr val="tx1"/>
                          </a:solidFill>
                          <a:effectLst/>
                          <a:latin typeface="Calibri" pitchFamily="34" charset="0"/>
                          <a:cs typeface="Calibri" pitchFamily="34" charset="0"/>
                        </a:rPr>
                        <a:t> – 2017 YTD</a:t>
                      </a:r>
                      <a:endParaRPr lang="en-AU" sz="800" b="1" i="0" u="none" strike="noStrike" dirty="0">
                        <a:solidFill>
                          <a:schemeClr val="tx1"/>
                        </a:solidFill>
                        <a:effectLst/>
                        <a:latin typeface="Calibri" pitchFamily="34" charset="0"/>
                        <a:cs typeface="Calibri" pitchFamily="34" charset="0"/>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Sales Representative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8,449</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Project Manager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6,270</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Office / Administrative Assistant</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5,947</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dirty="0">
                          <a:solidFill>
                            <a:srgbClr val="000054"/>
                          </a:solidFill>
                          <a:effectLst/>
                          <a:latin typeface="Calibri"/>
                        </a:rPr>
                        <a:t>Software Developer / Engineer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5,600</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Customer Service Representative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5,190</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Store Manager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3,420</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Solicitor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3,346</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Accountant</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3,280</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Account Manager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3,069</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0993">
                <a:tc>
                  <a:txBody>
                    <a:bodyPr/>
                    <a:lstStyle/>
                    <a:p>
                      <a:pPr algn="l" fontAlgn="b"/>
                      <a:r>
                        <a:rPr lang="en-AU" sz="800" b="0" i="0" u="none" strike="noStrike">
                          <a:solidFill>
                            <a:srgbClr val="000054"/>
                          </a:solidFill>
                          <a:effectLst/>
                          <a:latin typeface="Calibri"/>
                        </a:rPr>
                        <a:t>Registered Nurse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AU" sz="800" b="0" i="0" u="none" strike="noStrike">
                          <a:solidFill>
                            <a:srgbClr val="000054"/>
                          </a:solidFill>
                          <a:effectLst/>
                          <a:latin typeface="Calibri"/>
                        </a:rPr>
                        <a:t>2,980</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19" name="TextBox 18"/>
          <p:cNvSpPr txBox="1"/>
          <p:nvPr/>
        </p:nvSpPr>
        <p:spPr>
          <a:xfrm>
            <a:off x="1081200" y="1148890"/>
            <a:ext cx="1524000" cy="369332"/>
          </a:xfrm>
          <a:prstGeom prst="rect">
            <a:avLst/>
          </a:prstGeom>
          <a:noFill/>
        </p:spPr>
        <p:txBody>
          <a:bodyPr wrap="square" rtlCol="0">
            <a:spAutoFit/>
          </a:bodyPr>
          <a:lstStyle/>
          <a:p>
            <a:pPr algn="ctr"/>
            <a:r>
              <a:rPr lang="en-AU" dirty="0" smtClean="0"/>
              <a:t>Melbourne</a:t>
            </a:r>
            <a:endParaRPr lang="en-AU" sz="1400" dirty="0"/>
          </a:p>
        </p:txBody>
      </p:sp>
      <p:graphicFrame>
        <p:nvGraphicFramePr>
          <p:cNvPr id="22" name="Table 21"/>
          <p:cNvGraphicFramePr>
            <a:graphicFrameLocks noGrp="1"/>
          </p:cNvGraphicFramePr>
          <p:nvPr>
            <p:extLst>
              <p:ext uri="{D42A27DB-BD31-4B8C-83A1-F6EECF244321}">
                <p14:modId xmlns:p14="http://schemas.microsoft.com/office/powerpoint/2010/main" val="1436031604"/>
              </p:ext>
            </p:extLst>
          </p:nvPr>
        </p:nvGraphicFramePr>
        <p:xfrm>
          <a:off x="3724500" y="1552225"/>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Calibri" pitchFamily="34" charset="0"/>
                          <a:cs typeface="Calibri" pitchFamily="34" charset="0"/>
                        </a:rPr>
                        <a:t>Top 10</a:t>
                      </a:r>
                      <a:r>
                        <a:rPr lang="en-AU" sz="800" b="1" i="0" u="none" strike="noStrike" baseline="0" dirty="0" smtClean="0">
                          <a:solidFill>
                            <a:schemeClr val="tx1"/>
                          </a:solidFill>
                          <a:effectLst/>
                          <a:latin typeface="Calibri" pitchFamily="34" charset="0"/>
                          <a:cs typeface="Calibri" pitchFamily="34" charset="0"/>
                        </a:rPr>
                        <a:t> </a:t>
                      </a:r>
                      <a:r>
                        <a:rPr lang="en-AU" sz="800" b="1" i="0" u="none" strike="noStrike" baseline="0" smtClean="0">
                          <a:solidFill>
                            <a:schemeClr val="tx1"/>
                          </a:solidFill>
                          <a:effectLst/>
                          <a:latin typeface="Calibri" pitchFamily="34" charset="0"/>
                          <a:cs typeface="Calibri" pitchFamily="34" charset="0"/>
                        </a:rPr>
                        <a:t>- 2016</a:t>
                      </a:r>
                      <a:endParaRPr lang="en-AU" sz="800" b="1" i="0" u="none" strike="noStrike" dirty="0">
                        <a:solidFill>
                          <a:schemeClr val="tx1"/>
                        </a:solidFill>
                        <a:effectLst/>
                        <a:latin typeface="Calibri" pitchFamily="34" charset="0"/>
                        <a:cs typeface="Calibri" pitchFamily="34" charset="0"/>
                      </a:endParaRPr>
                    </a:p>
                  </a:txBody>
                  <a:tcPr marL="9525" marR="9525" marT="9525" marB="0" anchor="ctr">
                    <a:lnL>
                      <a:noFill/>
                    </a:lnL>
                    <a:lnR>
                      <a:noFill/>
                    </a:lnR>
                    <a:lnT>
                      <a:noFill/>
                    </a:lnT>
                    <a:lnB w="12700" cap="flat" cmpd="sng" algn="ctr">
                      <a:no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pitchFamily="34" charset="0"/>
                          <a:cs typeface="Calibri" pitchFamily="34" charset="0"/>
                        </a:rPr>
                        <a:t>Title</a:t>
                      </a:r>
                      <a:endParaRPr lang="en-AU" sz="800" b="1" i="0" u="none" strike="noStrike" dirty="0">
                        <a:solidFill>
                          <a:schemeClr val="tx1"/>
                        </a:solidFill>
                        <a:effectLst/>
                        <a:latin typeface="Calibri" pitchFamily="34" charset="0"/>
                        <a:cs typeface="Calibri"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Sales Representatives</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15,625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Project Coordinator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AU" sz="800" b="0" i="0" u="none" strike="noStrike">
                          <a:solidFill>
                            <a:schemeClr val="tx1"/>
                          </a:solidFill>
                          <a:effectLst/>
                          <a:latin typeface="Calibri"/>
                        </a:rPr>
                        <a:t>4,837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0993">
                <a:tc>
                  <a:txBody>
                    <a:bodyPr/>
                    <a:lstStyle/>
                    <a:p>
                      <a:pPr algn="l" fontAlgn="b"/>
                      <a:r>
                        <a:rPr lang="en-AU" sz="800" b="0" i="0" u="none" strike="noStrike">
                          <a:solidFill>
                            <a:schemeClr val="tx1"/>
                          </a:solidFill>
                          <a:effectLst/>
                          <a:latin typeface="Calibri"/>
                        </a:rPr>
                        <a:t>Retail Manager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3,611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Receptionist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AU" sz="800" b="0" i="0" u="none" strike="noStrike">
                          <a:solidFill>
                            <a:schemeClr val="tx1"/>
                          </a:solidFill>
                          <a:effectLst/>
                          <a:latin typeface="Calibri"/>
                        </a:rPr>
                        <a:t>3,172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0993">
                <a:tc>
                  <a:txBody>
                    <a:bodyPr/>
                    <a:lstStyle/>
                    <a:p>
                      <a:pPr algn="l" fontAlgn="b"/>
                      <a:r>
                        <a:rPr lang="en-AU" sz="800" b="0" i="0" u="none" strike="noStrike">
                          <a:solidFill>
                            <a:schemeClr val="tx1"/>
                          </a:solidFill>
                          <a:effectLst/>
                          <a:latin typeface="Calibri"/>
                        </a:rPr>
                        <a:t>Finance Manager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3,080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Client Services Clerk</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AU" sz="800" b="0" i="0" u="none" strike="noStrike">
                          <a:solidFill>
                            <a:schemeClr val="tx1"/>
                          </a:solidFill>
                          <a:effectLst/>
                          <a:latin typeface="Calibri"/>
                        </a:rPr>
                        <a:t>3,043</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0993">
                <a:tc>
                  <a:txBody>
                    <a:bodyPr/>
                    <a:lstStyle/>
                    <a:p>
                      <a:pPr algn="l" fontAlgn="b"/>
                      <a:r>
                        <a:rPr lang="en-AU" sz="800" b="0" i="0" u="none" strike="noStrike">
                          <a:solidFill>
                            <a:schemeClr val="tx1"/>
                          </a:solidFill>
                          <a:effectLst/>
                          <a:latin typeface="Calibri"/>
                        </a:rPr>
                        <a:t>Financial Analyst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AU" sz="800" b="0" i="0" u="none" strike="noStrike">
                          <a:solidFill>
                            <a:schemeClr val="tx1"/>
                          </a:solidFill>
                          <a:effectLst/>
                          <a:latin typeface="Calibri"/>
                        </a:rPr>
                        <a:t>2,959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0993">
                <a:tc>
                  <a:txBody>
                    <a:bodyPr/>
                    <a:lstStyle/>
                    <a:p>
                      <a:pPr algn="l" fontAlgn="b"/>
                      <a:r>
                        <a:rPr lang="en-AU" sz="800" b="0" i="0" u="none" strike="noStrike">
                          <a:solidFill>
                            <a:schemeClr val="tx1"/>
                          </a:solidFill>
                          <a:effectLst/>
                          <a:latin typeface="Calibri"/>
                        </a:rPr>
                        <a:t>Qualified Accountant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2,752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Systems Analyst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2,612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Ict Project Manager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AU" sz="800" b="0" i="0" u="none" strike="noStrike" dirty="0">
                          <a:solidFill>
                            <a:schemeClr val="tx1"/>
                          </a:solidFill>
                          <a:effectLst/>
                          <a:latin typeface="Calibri"/>
                        </a:rPr>
                        <a:t>2,569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79403535"/>
              </p:ext>
            </p:extLst>
          </p:nvPr>
        </p:nvGraphicFramePr>
        <p:xfrm>
          <a:off x="3724500" y="320421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Calibri" pitchFamily="34" charset="0"/>
                          <a:cs typeface="Calibri" pitchFamily="34" charset="0"/>
                        </a:rPr>
                        <a:t>Top </a:t>
                      </a:r>
                      <a:r>
                        <a:rPr lang="en-AU" sz="800" b="1" i="0" u="none" strike="noStrike" smtClean="0">
                          <a:solidFill>
                            <a:schemeClr val="tx1"/>
                          </a:solidFill>
                          <a:effectLst/>
                          <a:latin typeface="Calibri" pitchFamily="34" charset="0"/>
                          <a:cs typeface="Calibri" pitchFamily="34" charset="0"/>
                        </a:rPr>
                        <a:t>10</a:t>
                      </a:r>
                      <a:r>
                        <a:rPr lang="en-AU" sz="800" b="1" i="0" u="none" strike="noStrike" baseline="0" smtClean="0">
                          <a:solidFill>
                            <a:schemeClr val="tx1"/>
                          </a:solidFill>
                          <a:effectLst/>
                          <a:latin typeface="Calibri" pitchFamily="34" charset="0"/>
                          <a:cs typeface="Calibri" pitchFamily="34" charset="0"/>
                        </a:rPr>
                        <a:t> – 2017 YTD</a:t>
                      </a:r>
                      <a:endParaRPr lang="en-AU" sz="800" b="1" i="0" u="none" strike="noStrike" dirty="0">
                        <a:solidFill>
                          <a:schemeClr val="tx1"/>
                        </a:solidFill>
                        <a:effectLst/>
                        <a:latin typeface="Calibri" pitchFamily="34" charset="0"/>
                        <a:cs typeface="Calibri" pitchFamily="34" charset="0"/>
                      </a:endParaRPr>
                    </a:p>
                  </a:txBody>
                  <a:tcPr marL="9525" marR="9525" marT="9525" marB="0" anchor="ctr">
                    <a:lnL>
                      <a:noFill/>
                    </a:lnL>
                    <a:lnR>
                      <a:noFill/>
                    </a:lnR>
                    <a:lnT>
                      <a:noFill/>
                    </a:lnT>
                    <a:lnB w="12700" cap="flat" cmpd="sng" algn="ctr">
                      <a:no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Sales Representatives</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17,503</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Project Coordinator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6,070</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Retail Manager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4,622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Receptionist</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3,929</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Qualified Accountant</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3,898</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Developer Programmer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3,623</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Client Services Clerk</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3,613</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Construction Foreman/Manager</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3,314</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Financial Analyst</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3,236</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Systems Analyst</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AU" sz="800" b="0" i="0" u="none" strike="noStrike" dirty="0">
                          <a:solidFill>
                            <a:schemeClr val="tx1"/>
                          </a:solidFill>
                          <a:effectLst/>
                          <a:latin typeface="Calibri"/>
                        </a:rPr>
                        <a:t>3,216</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bl>
          </a:graphicData>
        </a:graphic>
      </p:graphicFrame>
      <p:sp>
        <p:nvSpPr>
          <p:cNvPr id="24" name="TextBox 23"/>
          <p:cNvSpPr txBox="1"/>
          <p:nvPr/>
        </p:nvSpPr>
        <p:spPr>
          <a:xfrm>
            <a:off x="3795600" y="1148890"/>
            <a:ext cx="1524000" cy="369332"/>
          </a:xfrm>
          <a:prstGeom prst="rect">
            <a:avLst/>
          </a:prstGeom>
          <a:noFill/>
        </p:spPr>
        <p:txBody>
          <a:bodyPr wrap="square" rtlCol="0">
            <a:spAutoFit/>
          </a:bodyPr>
          <a:lstStyle/>
          <a:p>
            <a:pPr algn="ctr"/>
            <a:r>
              <a:rPr lang="en-AU" dirty="0" smtClean="0"/>
              <a:t>Sydney</a:t>
            </a:r>
            <a:endParaRPr lang="en-AU" sz="1400" dirty="0"/>
          </a:p>
        </p:txBody>
      </p:sp>
      <p:graphicFrame>
        <p:nvGraphicFramePr>
          <p:cNvPr id="25" name="Table 24"/>
          <p:cNvGraphicFramePr>
            <a:graphicFrameLocks noGrp="1"/>
          </p:cNvGraphicFramePr>
          <p:nvPr>
            <p:extLst>
              <p:ext uri="{D42A27DB-BD31-4B8C-83A1-F6EECF244321}">
                <p14:modId xmlns:p14="http://schemas.microsoft.com/office/powerpoint/2010/main" val="3132193883"/>
              </p:ext>
            </p:extLst>
          </p:nvPr>
        </p:nvGraphicFramePr>
        <p:xfrm>
          <a:off x="6505800" y="1552225"/>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Calibri" pitchFamily="34" charset="0"/>
                          <a:cs typeface="Calibri" pitchFamily="34" charset="0"/>
                        </a:rPr>
                        <a:t>Top 10</a:t>
                      </a:r>
                      <a:r>
                        <a:rPr lang="en-AU" sz="800" b="1" i="0" u="none" strike="noStrike" baseline="0" dirty="0" smtClean="0">
                          <a:solidFill>
                            <a:schemeClr val="tx1"/>
                          </a:solidFill>
                          <a:effectLst/>
                          <a:latin typeface="Calibri" pitchFamily="34" charset="0"/>
                          <a:cs typeface="Calibri" pitchFamily="34" charset="0"/>
                        </a:rPr>
                        <a:t> </a:t>
                      </a:r>
                      <a:r>
                        <a:rPr lang="en-AU" sz="800" b="1" i="0" u="none" strike="noStrike" baseline="0" smtClean="0">
                          <a:solidFill>
                            <a:schemeClr val="tx1"/>
                          </a:solidFill>
                          <a:effectLst/>
                          <a:latin typeface="Calibri" pitchFamily="34" charset="0"/>
                          <a:cs typeface="Calibri" pitchFamily="34" charset="0"/>
                        </a:rPr>
                        <a:t>- 2016</a:t>
                      </a:r>
                      <a:endParaRPr lang="en-AU" sz="800" b="1" i="0" u="none" strike="noStrike" dirty="0">
                        <a:solidFill>
                          <a:schemeClr val="tx1"/>
                        </a:solidFill>
                        <a:effectLst/>
                        <a:latin typeface="Calibri" pitchFamily="34" charset="0"/>
                        <a:cs typeface="Calibri" pitchFamily="34" charset="0"/>
                      </a:endParaRPr>
                    </a:p>
                  </a:txBody>
                  <a:tcPr marL="9525" marR="9525" marT="9525" marB="0" anchor="ctr">
                    <a:lnL>
                      <a:noFill/>
                    </a:lnL>
                    <a:lnR>
                      <a:noFill/>
                    </a:lnR>
                    <a:lnT>
                      <a:noFill/>
                    </a:lnT>
                    <a:lnB w="12700" cap="flat" cmpd="sng" algn="ctr">
                      <a:no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Sales Representatives</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3,389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Retail Manager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1,589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Qualified Accountant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1,352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Administration Officer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1,020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Project Coordinator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1,018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dirty="0">
                          <a:solidFill>
                            <a:schemeClr val="tx1"/>
                          </a:solidFill>
                          <a:effectLst/>
                          <a:latin typeface="Calibri"/>
                        </a:rPr>
                        <a:t>Receptionist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896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Retail Sales</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AU" sz="800" b="0" i="0" u="none" strike="noStrike">
                          <a:solidFill>
                            <a:schemeClr val="tx1"/>
                          </a:solidFill>
                          <a:effectLst/>
                          <a:latin typeface="Calibri"/>
                        </a:rPr>
                        <a:t>834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0993">
                <a:tc>
                  <a:txBody>
                    <a:bodyPr/>
                    <a:lstStyle/>
                    <a:p>
                      <a:pPr algn="l" fontAlgn="b"/>
                      <a:r>
                        <a:rPr lang="en-AU" sz="800" b="0" i="0" u="none" strike="noStrike">
                          <a:solidFill>
                            <a:schemeClr val="tx1"/>
                          </a:solidFill>
                          <a:effectLst/>
                          <a:latin typeface="Calibri"/>
                        </a:rPr>
                        <a:t>Sales Assistant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820</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Enrolled Nurse</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808</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Systems Analyst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AU" sz="800" b="0" i="0" u="none" strike="noStrike" dirty="0">
                          <a:solidFill>
                            <a:schemeClr val="tx1"/>
                          </a:solidFill>
                          <a:effectLst/>
                          <a:latin typeface="Calibri"/>
                        </a:rPr>
                        <a:t>807</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740683225"/>
              </p:ext>
            </p:extLst>
          </p:nvPr>
        </p:nvGraphicFramePr>
        <p:xfrm>
          <a:off x="6505800" y="3204210"/>
          <a:ext cx="1800000" cy="1577340"/>
        </p:xfrm>
        <a:graphic>
          <a:graphicData uri="http://schemas.openxmlformats.org/drawingml/2006/table">
            <a:tbl>
              <a:tblPr/>
              <a:tblGrid>
                <a:gridCol w="1440000"/>
                <a:gridCol w="360000"/>
              </a:tblGrid>
              <a:tr h="130993">
                <a:tc gridSpan="2">
                  <a:txBody>
                    <a:bodyPr/>
                    <a:lstStyle/>
                    <a:p>
                      <a:pPr algn="ctr" fontAlgn="b"/>
                      <a:r>
                        <a:rPr lang="en-AU" sz="800" b="1" i="0" u="none" strike="noStrike" dirty="0" smtClean="0">
                          <a:solidFill>
                            <a:schemeClr val="tx1"/>
                          </a:solidFill>
                          <a:effectLst/>
                          <a:latin typeface="Calibri" pitchFamily="34" charset="0"/>
                          <a:cs typeface="Calibri" pitchFamily="34" charset="0"/>
                        </a:rPr>
                        <a:t>Top </a:t>
                      </a:r>
                      <a:r>
                        <a:rPr lang="en-AU" sz="800" b="1" i="0" u="none" strike="noStrike" smtClean="0">
                          <a:solidFill>
                            <a:schemeClr val="tx1"/>
                          </a:solidFill>
                          <a:effectLst/>
                          <a:latin typeface="Calibri" pitchFamily="34" charset="0"/>
                          <a:cs typeface="Calibri" pitchFamily="34" charset="0"/>
                        </a:rPr>
                        <a:t>10</a:t>
                      </a:r>
                      <a:r>
                        <a:rPr lang="en-AU" sz="800" b="1" i="0" u="none" strike="noStrike" baseline="0" smtClean="0">
                          <a:solidFill>
                            <a:schemeClr val="tx1"/>
                          </a:solidFill>
                          <a:effectLst/>
                          <a:latin typeface="Calibri" pitchFamily="34" charset="0"/>
                          <a:cs typeface="Calibri" pitchFamily="34" charset="0"/>
                        </a:rPr>
                        <a:t> – 2017 YTD</a:t>
                      </a:r>
                      <a:endParaRPr lang="en-AU" sz="800" b="1" i="0" u="none" strike="noStrike" dirty="0">
                        <a:solidFill>
                          <a:schemeClr val="tx1"/>
                        </a:solidFill>
                        <a:effectLst/>
                        <a:latin typeface="Calibri" pitchFamily="34" charset="0"/>
                        <a:cs typeface="Calibri" pitchFamily="34" charset="0"/>
                      </a:endParaRPr>
                    </a:p>
                  </a:txBody>
                  <a:tcPr marL="9525" marR="9525" marT="9525" marB="0" anchor="ctr">
                    <a:lnL>
                      <a:noFill/>
                    </a:lnL>
                    <a:lnR>
                      <a:noFill/>
                    </a:lnR>
                    <a:lnT>
                      <a:noFill/>
                    </a:lnT>
                    <a:lnB w="12700" cap="flat" cmpd="sng" algn="ctr">
                      <a:noFill/>
                      <a:prstDash val="solid"/>
                      <a:round/>
                      <a:headEnd type="none" w="med" len="med"/>
                      <a:tailEnd type="none" w="med" len="med"/>
                    </a:lnB>
                  </a:tcPr>
                </a:tc>
                <a:tc hMerge="1">
                  <a:txBody>
                    <a:bodyPr/>
                    <a:lstStyle/>
                    <a:p>
                      <a:pPr algn="ctr" fontAlgn="b"/>
                      <a:endParaRPr lang="en-AU" sz="800" b="1" i="0" u="none" strike="noStrike">
                        <a:solidFill>
                          <a:schemeClr val="bg1"/>
                        </a:solidFill>
                        <a:effectLst/>
                        <a:latin typeface="Calibri"/>
                      </a:endParaRPr>
                    </a:p>
                  </a:txBody>
                  <a:tcPr marL="9525" marR="9525" marT="9525" marB="0" anchor="b">
                    <a:lnL>
                      <a:noFill/>
                    </a:lnL>
                    <a:lnR>
                      <a:noFill/>
                    </a:lnR>
                    <a:lnT>
                      <a:noFill/>
                    </a:lnT>
                    <a:lnB w="3175" cap="flat" cmpd="sng" algn="ctr">
                      <a:solidFill>
                        <a:schemeClr val="bg1"/>
                      </a:solidFill>
                      <a:prstDash val="solid"/>
                      <a:round/>
                      <a:headEnd type="none" w="med" len="med"/>
                      <a:tailEnd type="none" w="med" len="med"/>
                    </a:lnB>
                  </a:tcPr>
                </a:tc>
              </a:tr>
              <a:tr h="130993">
                <a:tc>
                  <a:txBody>
                    <a:bodyPr/>
                    <a:lstStyle/>
                    <a:p>
                      <a:pPr algn="l" fontAlgn="b"/>
                      <a:r>
                        <a:rPr lang="en-AU" sz="800" b="1" i="0" u="none" strike="noStrike" dirty="0" smtClean="0">
                          <a:solidFill>
                            <a:schemeClr val="tx1"/>
                          </a:solidFill>
                          <a:effectLst/>
                          <a:latin typeface="Calibri"/>
                        </a:rPr>
                        <a:t>Title</a:t>
                      </a:r>
                      <a:endParaRPr lang="en-AU" sz="800" b="1" i="0" u="none" strike="noStrike" dirty="0">
                        <a:solidFill>
                          <a:schemeClr val="tx1"/>
                        </a:solidFill>
                        <a:effectLst/>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AU" sz="800" b="1" i="0" u="none" strike="noStrike" dirty="0" smtClean="0">
                          <a:solidFill>
                            <a:schemeClr val="tx1"/>
                          </a:solidFill>
                          <a:effectLst/>
                          <a:latin typeface="Calibri"/>
                        </a:rPr>
                        <a:t>Count</a:t>
                      </a:r>
                      <a:endParaRPr lang="en-AU" sz="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Sales Representatives</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3,134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Retail Manager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1,389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Project Coordinator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1,222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Qualified Accountant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1,136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Registered Nurse</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1,051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Administration Officer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992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Construction Foreman/Manager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916</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Enrolled Nurse</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911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Property Manager</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800" b="0" i="0" u="none" strike="noStrike">
                          <a:solidFill>
                            <a:schemeClr val="tx1"/>
                          </a:solidFill>
                          <a:effectLst/>
                          <a:latin typeface="Calibri"/>
                        </a:rPr>
                        <a:t>872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93">
                <a:tc>
                  <a:txBody>
                    <a:bodyPr/>
                    <a:lstStyle/>
                    <a:p>
                      <a:pPr algn="l" fontAlgn="b"/>
                      <a:r>
                        <a:rPr lang="en-AU" sz="800" b="0" i="0" u="none" strike="noStrike">
                          <a:solidFill>
                            <a:schemeClr val="tx1"/>
                          </a:solidFill>
                          <a:effectLst/>
                          <a:latin typeface="Calibri"/>
                        </a:rPr>
                        <a:t>Systems Analyst</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r" fontAlgn="b"/>
                      <a:r>
                        <a:rPr lang="en-AU" sz="800" b="0" i="0" u="none" strike="noStrike" dirty="0">
                          <a:solidFill>
                            <a:schemeClr val="tx1"/>
                          </a:solidFill>
                          <a:effectLst/>
                          <a:latin typeface="Calibri"/>
                        </a:rPr>
                        <a:t>771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bl>
          </a:graphicData>
        </a:graphic>
      </p:graphicFrame>
      <p:sp>
        <p:nvSpPr>
          <p:cNvPr id="27" name="TextBox 26"/>
          <p:cNvSpPr txBox="1"/>
          <p:nvPr/>
        </p:nvSpPr>
        <p:spPr>
          <a:xfrm>
            <a:off x="6643800" y="1148890"/>
            <a:ext cx="1524000" cy="369332"/>
          </a:xfrm>
          <a:prstGeom prst="rect">
            <a:avLst/>
          </a:prstGeom>
          <a:noFill/>
        </p:spPr>
        <p:txBody>
          <a:bodyPr wrap="square" rtlCol="0">
            <a:spAutoFit/>
          </a:bodyPr>
          <a:lstStyle/>
          <a:p>
            <a:pPr algn="ctr"/>
            <a:r>
              <a:rPr lang="en-AU" dirty="0" smtClean="0"/>
              <a:t>Brisbane</a:t>
            </a:r>
            <a:endParaRPr lang="en-AU" sz="1400" dirty="0"/>
          </a:p>
        </p:txBody>
      </p:sp>
      <p:cxnSp>
        <p:nvCxnSpPr>
          <p:cNvPr id="4" name="Straight Connector 3"/>
          <p:cNvCxnSpPr/>
          <p:nvPr/>
        </p:nvCxnSpPr>
        <p:spPr>
          <a:xfrm>
            <a:off x="3276600" y="1148890"/>
            <a:ext cx="0" cy="37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19800" y="1123950"/>
            <a:ext cx="0" cy="378506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39000" y="514350"/>
            <a:ext cx="1676400" cy="381000"/>
          </a:xfrm>
          <a:prstGeom prst="rect">
            <a:avLst/>
          </a:prstGeom>
          <a:solidFill>
            <a:schemeClr val="accent2"/>
          </a:solidFill>
        </p:spPr>
        <p:txBody>
          <a:bodyPr wrap="square" rtlCol="0">
            <a:spAutoFit/>
          </a:bodyPr>
          <a:lstStyle/>
          <a:p>
            <a:pPr algn="ctr"/>
            <a:r>
              <a:rPr lang="en-AU" dirty="0" smtClean="0">
                <a:solidFill>
                  <a:schemeClr val="bg1"/>
                </a:solidFill>
              </a:rPr>
              <a:t>Updated</a:t>
            </a:r>
            <a:endParaRPr lang="en-US" dirty="0">
              <a:solidFill>
                <a:schemeClr val="bg1"/>
              </a:solidFill>
            </a:endParaRPr>
          </a:p>
        </p:txBody>
      </p:sp>
      <p:sp>
        <p:nvSpPr>
          <p:cNvPr id="21" name="TextBox 20"/>
          <p:cNvSpPr txBox="1"/>
          <p:nvPr/>
        </p:nvSpPr>
        <p:spPr>
          <a:xfrm>
            <a:off x="644220" y="4823996"/>
            <a:ext cx="7432980" cy="338554"/>
          </a:xfrm>
          <a:prstGeom prst="rect">
            <a:avLst/>
          </a:prstGeom>
          <a:noFill/>
        </p:spPr>
        <p:txBody>
          <a:bodyPr wrap="square" rtlCol="0">
            <a:spAutoFit/>
          </a:bodyPr>
          <a:lstStyle/>
          <a:p>
            <a:r>
              <a:rPr lang="en-AU" sz="800" i="1" dirty="0" smtClean="0">
                <a:solidFill>
                  <a:srgbClr val="FF0000"/>
                </a:solidFill>
                <a:latin typeface="Calibri" pitchFamily="34" charset="0"/>
                <a:cs typeface="Calibri" pitchFamily="34" charset="0"/>
              </a:rPr>
              <a:t>Please </a:t>
            </a:r>
            <a:r>
              <a:rPr lang="en-AU" sz="800" i="1" dirty="0">
                <a:solidFill>
                  <a:srgbClr val="FF0000"/>
                </a:solidFill>
                <a:latin typeface="Calibri" pitchFamily="34" charset="0"/>
                <a:cs typeface="Calibri" pitchFamily="34" charset="0"/>
              </a:rPr>
              <a:t>also note that these results reflect point-in-time data and are subject to change as improvements are made to </a:t>
            </a:r>
            <a:r>
              <a:rPr lang="en-AU" sz="800" i="1" dirty="0" smtClean="0">
                <a:solidFill>
                  <a:srgbClr val="FF0000"/>
                </a:solidFill>
                <a:latin typeface="Calibri" pitchFamily="34" charset="0"/>
                <a:cs typeface="Calibri" pitchFamily="34" charset="0"/>
              </a:rPr>
              <a:t>the </a:t>
            </a:r>
            <a:r>
              <a:rPr lang="en-AU" sz="800" i="1" dirty="0">
                <a:solidFill>
                  <a:srgbClr val="FF0000"/>
                </a:solidFill>
                <a:latin typeface="Calibri" pitchFamily="34" charset="0"/>
                <a:cs typeface="Calibri" pitchFamily="34" charset="0"/>
              </a:rPr>
              <a:t>aggregation and reporting methodologies. Burning Glass does not recommend use of this data for time series reporting.</a:t>
            </a:r>
          </a:p>
        </p:txBody>
      </p:sp>
    </p:spTree>
    <p:extLst>
      <p:ext uri="{BB962C8B-B14F-4D97-AF65-F5344CB8AC3E}">
        <p14:creationId xmlns:p14="http://schemas.microsoft.com/office/powerpoint/2010/main" val="78726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MIT theme">
  <a:themeElements>
    <a:clrScheme name="RMIT 1">
      <a:dk1>
        <a:srgbClr val="000054"/>
      </a:dk1>
      <a:lt1>
        <a:srgbClr val="FFFFFF"/>
      </a:lt1>
      <a:dk2>
        <a:srgbClr val="E60028"/>
      </a:dk2>
      <a:lt2>
        <a:srgbClr val="EEECE1"/>
      </a:lt2>
      <a:accent1>
        <a:srgbClr val="FC9147"/>
      </a:accent1>
      <a:accent2>
        <a:srgbClr val="FAC800"/>
      </a:accent2>
      <a:accent3>
        <a:srgbClr val="00DCB4"/>
      </a:accent3>
      <a:accent4>
        <a:srgbClr val="7AE1AA"/>
      </a:accent4>
      <a:accent5>
        <a:srgbClr val="0078FF"/>
      </a:accent5>
      <a:accent6>
        <a:srgbClr val="00AAFF"/>
      </a:accent6>
      <a:hlink>
        <a:srgbClr val="AA00AA"/>
      </a:hlink>
      <a:folHlink>
        <a:srgbClr val="C864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RMIT theme</Template>
  <TotalTime>6862</TotalTime>
  <Words>11544</Words>
  <Application>Microsoft Macintosh PowerPoint</Application>
  <PresentationFormat>On-screen Show (16:9)</PresentationFormat>
  <Paragraphs>5974</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Calibri</vt:lpstr>
      <vt:lpstr>Museo Sans 300</vt:lpstr>
      <vt:lpstr>Museo Sans 700</vt:lpstr>
      <vt:lpstr>Arial</vt:lpstr>
      <vt:lpstr>RMIT theme</vt:lpstr>
      <vt:lpstr>PowerPoint Presentation</vt:lpstr>
      <vt:lpstr>Background</vt:lpstr>
      <vt:lpstr>Data</vt:lpstr>
      <vt:lpstr>Contents</vt:lpstr>
      <vt:lpstr>1.1. RMIT graduates vs. RMIT survey respondents Overall RMIT</vt:lpstr>
      <vt:lpstr>1.2. Are RMIT graduates working? And where? Overall RMIT</vt:lpstr>
      <vt:lpstr>1.3. What roles are RMIT graduates working in? Overall RMIT</vt:lpstr>
      <vt:lpstr>2.1. Supply vs. demand Overall RMIT</vt:lpstr>
      <vt:lpstr>3.1. ‘Top ten job titles’ 2016 vs. 2017 Burning Glass: All jobs</vt:lpstr>
      <vt:lpstr>1.1. RMIT graduates vs. RMIT survey respondents Engineering</vt:lpstr>
      <vt:lpstr>1.2. Are RMIT graduates working? And where? Engineering</vt:lpstr>
      <vt:lpstr>1.3. What roles are RMIT graduates working in? Engineering</vt:lpstr>
      <vt:lpstr>2.1. Supply vs. demand Engineering</vt:lpstr>
      <vt:lpstr>3.1. ‘Top ten job titles’ 2016 vs. 2017 Burning Glass: Engineering search</vt:lpstr>
      <vt:lpstr>3.2. ‘Top ten software skills’ 2016 vs. 2017 Burning Glass: Engineering search</vt:lpstr>
      <vt:lpstr>1.1. RMIT graduates vs. RMIT survey respondents Journalism</vt:lpstr>
      <vt:lpstr>1.2. Are RMIT graduates working? And where? Journalism</vt:lpstr>
      <vt:lpstr>1.3. What roles are RMIT graduates working in? Journalism</vt:lpstr>
      <vt:lpstr>2.1. Supply vs. demand Journalism</vt:lpstr>
      <vt:lpstr>3.1. ‘Top ten job titles’ 2016 vs. 2017 Burning Glass: Journalism search</vt:lpstr>
      <vt:lpstr>3.2. ‘Top ten software skills’ 2016 vs. 2017 Burning Glass: Journalism search</vt:lpstr>
      <vt:lpstr>1.1. RMIT graduates vs. RMIT survey respondents Communication Design</vt:lpstr>
      <vt:lpstr>1.2. Are RMIT graduates working? And where? Communication Design</vt:lpstr>
      <vt:lpstr>1.3. What roles are RMIT graduates working in? Communication Design</vt:lpstr>
      <vt:lpstr>2.1. Supply vs. demand Communication Design</vt:lpstr>
      <vt:lpstr>3.1. ‘Top ten job titles’ 2016 vs. 2017 Burning Glass: Communication Design search</vt:lpstr>
      <vt:lpstr>3.2. ‘Top ten software skills’ 2016 vs. 2017 Burning Glass: Communication Design search</vt:lpstr>
      <vt:lpstr>1.1. RMIT graduates vs. RMIT survey respondents Advertising</vt:lpstr>
      <vt:lpstr>1.2. Are RMIT graduates working? And where? Advertising</vt:lpstr>
      <vt:lpstr>1.3. What roles are RMIT graduates working in? Advertising</vt:lpstr>
      <vt:lpstr>2.1. Supply vs. demand Advertising</vt:lpstr>
      <vt:lpstr>3.1. ‘Top ten job titles’ 2015 vs. 2016 Burning Glass: Advertising search</vt:lpstr>
      <vt:lpstr>3.2. ‘Top ten software skills’ 2015 vs. 2016 Burning Glass: Advertising search</vt:lpstr>
      <vt:lpstr>1.1. RMIT graduates vs. RMIT survey respondents Industrial Design</vt:lpstr>
      <vt:lpstr>1.2. Are RMIT graduates working? And where? Industrial Design</vt:lpstr>
      <vt:lpstr>1.3. What roles are RMIT graduates working in? Industrial Design</vt:lpstr>
      <vt:lpstr>2.1. Supply vs. demand Industrial Design</vt:lpstr>
      <vt:lpstr>3.1. ‘Top ten job titles’ 2015 vs. 2016 Burning Glass: Industrial Design search</vt:lpstr>
      <vt:lpstr>3.2. ‘Top ten software skills’ 2015 vs. 2016 Burning Glass: Industrial Design search</vt:lpstr>
      <vt:lpstr>4. Appendices</vt:lpstr>
      <vt:lpstr>4.1. ‘Biggest movers’ 2015 vs. 2016 (job titles) Burning Glass: All jobs</vt:lpstr>
      <vt:lpstr>4.1. ‘Biggest movers’ 2015 vs. 2016 (job titles) Burning Glass: Engineering search</vt:lpstr>
      <vt:lpstr>4.2. ‘Biggest movers’ 2015 vs. 2016 (software skills) Burning Glass: Engineering search</vt:lpstr>
      <vt:lpstr>4.1. ‘Biggest movers’ 2015 vs. 2016 (job titles) Burning Glass: Journalism search</vt:lpstr>
      <vt:lpstr>4.2. ‘Biggest movers’ 2015 vs. 2016 (software skills) Burning Glass: Journalism search</vt:lpstr>
      <vt:lpstr>4.1. ‘Biggest movers’ 2015 vs. 2016 (job titles) Burning Glass: Advertising search</vt:lpstr>
      <vt:lpstr>4.2. ‘Biggest movers’ 2015 vs. 2016 (software skills) Burning Glass: Advertising search</vt:lpstr>
      <vt:lpstr>4.1. ‘Biggest movers’ 2015 vs. 2016 (job titles) Burning Glass: Communication Design search</vt:lpstr>
      <vt:lpstr>4.2. ‘Biggest movers’ 2015 vs. 2016 (software skills) Burning Glass: Communication Design search</vt:lpstr>
      <vt:lpstr>4.1. ‘Biggest movers’ 2015 vs. 2016 (job titles) Burning Glass: Industrial Design search</vt:lpstr>
      <vt:lpstr>4.2. ‘Biggest movers’ 2015 vs. 2016 (software skills) Burning Glass: Industrial Design search</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and Employability</dc:title>
  <dc:creator>Robert Austin</dc:creator>
  <cp:lastModifiedBy>Microsoft Office User</cp:lastModifiedBy>
  <cp:revision>654</cp:revision>
  <cp:lastPrinted>2017-04-12T03:01:18Z</cp:lastPrinted>
  <dcterms:created xsi:type="dcterms:W3CDTF">2006-08-16T00:00:00Z</dcterms:created>
  <dcterms:modified xsi:type="dcterms:W3CDTF">2018-04-21T07:46:36Z</dcterms:modified>
</cp:coreProperties>
</file>