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62" r:id="rId2"/>
    <p:sldId id="257" r:id="rId3"/>
    <p:sldId id="363" r:id="rId4"/>
    <p:sldId id="258" r:id="rId5"/>
    <p:sldId id="259" r:id="rId6"/>
    <p:sldId id="260" r:id="rId7"/>
    <p:sldId id="364" r:id="rId8"/>
    <p:sldId id="261" r:id="rId9"/>
    <p:sldId id="366" r:id="rId10"/>
    <p:sldId id="262" r:id="rId11"/>
    <p:sldId id="263" r:id="rId12"/>
    <p:sldId id="264" r:id="rId13"/>
    <p:sldId id="265" r:id="rId14"/>
    <p:sldId id="268" r:id="rId15"/>
    <p:sldId id="266" r:id="rId16"/>
    <p:sldId id="267" r:id="rId17"/>
    <p:sldId id="269" r:id="rId18"/>
    <p:sldId id="270" r:id="rId19"/>
    <p:sldId id="271" r:id="rId20"/>
    <p:sldId id="272" r:id="rId21"/>
    <p:sldId id="367" r:id="rId22"/>
    <p:sldId id="332" r:id="rId23"/>
    <p:sldId id="333" r:id="rId24"/>
    <p:sldId id="328" r:id="rId25"/>
    <p:sldId id="318" r:id="rId26"/>
    <p:sldId id="311" r:id="rId27"/>
    <p:sldId id="331" r:id="rId28"/>
    <p:sldId id="334" r:id="rId29"/>
    <p:sldId id="335" r:id="rId30"/>
    <p:sldId id="369" r:id="rId31"/>
    <p:sldId id="330" r:id="rId32"/>
    <p:sldId id="336" r:id="rId33"/>
    <p:sldId id="337" r:id="rId34"/>
    <p:sldId id="338" r:id="rId35"/>
    <p:sldId id="368" r:id="rId36"/>
    <p:sldId id="339" r:id="rId37"/>
    <p:sldId id="321" r:id="rId38"/>
    <p:sldId id="340" r:id="rId39"/>
    <p:sldId id="350" r:id="rId40"/>
    <p:sldId id="343" r:id="rId41"/>
    <p:sldId id="341" r:id="rId42"/>
    <p:sldId id="342" r:id="rId43"/>
    <p:sldId id="344" r:id="rId44"/>
    <p:sldId id="348" r:id="rId45"/>
    <p:sldId id="374" r:id="rId46"/>
    <p:sldId id="371" r:id="rId47"/>
    <p:sldId id="373" r:id="rId48"/>
    <p:sldId id="375" r:id="rId49"/>
    <p:sldId id="372" r:id="rId50"/>
    <p:sldId id="346" r:id="rId51"/>
    <p:sldId id="347" r:id="rId52"/>
    <p:sldId id="349" r:id="rId53"/>
    <p:sldId id="351" r:id="rId54"/>
    <p:sldId id="345" r:id="rId55"/>
    <p:sldId id="352" r:id="rId56"/>
    <p:sldId id="353" r:id="rId57"/>
    <p:sldId id="360" r:id="rId58"/>
    <p:sldId id="361" r:id="rId59"/>
    <p:sldId id="370" r:id="rId60"/>
    <p:sldId id="354" r:id="rId61"/>
    <p:sldId id="356" r:id="rId62"/>
    <p:sldId id="357" r:id="rId63"/>
    <p:sldId id="358" r:id="rId64"/>
    <p:sldId id="35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65292" autoAdjust="0"/>
  </p:normalViewPr>
  <p:slideViewPr>
    <p:cSldViewPr snapToGrid="0">
      <p:cViewPr varScale="1">
        <p:scale>
          <a:sx n="129" d="100"/>
          <a:sy n="129" d="100"/>
        </p:scale>
        <p:origin x="-23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40268-F5CB-4180-85FD-468896F98A13}" type="datetimeFigureOut">
              <a:rPr lang="en-AU" smtClean="0"/>
              <a:t>5/6/18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B319E-4B14-4BA7-BA51-0C2E44E523CE}" type="slidenum">
              <a:rPr lang="en-AU" smtClean="0"/>
              <a:t>‹#›</a:t>
            </a:fld>
            <a:endParaRPr lang="en-AU"/>
          </a:p>
        </p:txBody>
      </p:sp>
    </p:spTree>
    <p:extLst>
      <p:ext uri="{BB962C8B-B14F-4D97-AF65-F5344CB8AC3E}">
        <p14:creationId xmlns:p14="http://schemas.microsoft.com/office/powerpoint/2010/main" val="2335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17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75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Shape 1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 JUST LINEAR.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Over time, the learner ideally develops digital capabilities across these three hierarchical but integrated layers. (Adapted from Schon 1983)</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Adaptive capability requires some Functional knowledge/skills and Perceptual experience; this may involve knowing enough to work with specialists, rather than having well developed Functional skills oneself.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Reflection-in-action (Schön 1983) is integral to this learning process.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343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three layers of Functional, Perceptual and Adaptive are hierarchical but integrated. It is vital that students are encouraged to </a:t>
            </a:r>
            <a:r>
              <a:rPr lang="en-US" sz="1200" b="1" i="0" u="none" strike="noStrike" cap="none">
                <a:solidFill>
                  <a:schemeClr val="dk1"/>
                </a:solidFill>
                <a:latin typeface="Calibri"/>
                <a:ea typeface="Calibri"/>
                <a:cs typeface="Calibri"/>
                <a:sym typeface="Calibri"/>
              </a:rPr>
              <a:t>reflect on and discuss</a:t>
            </a:r>
            <a:r>
              <a:rPr lang="en-US" sz="1200" b="0" i="0" u="none" strike="noStrike" cap="none">
                <a:solidFill>
                  <a:schemeClr val="dk1"/>
                </a:solidFill>
                <a:latin typeface="Calibri"/>
                <a:ea typeface="Calibri"/>
                <a:cs typeface="Calibri"/>
                <a:sym typeface="Calibri"/>
              </a:rPr>
              <a:t> the scaffold in relation to their own digital capabilities and practices for work futures.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06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Digital Capabilities Descriptors are at the heart of the model</a:t>
            </a:r>
            <a:endParaRPr/>
          </a:p>
        </p:txBody>
      </p:sp>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32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identified by teachers who have implemented the model. Reinforced at Educator Workshops in the project.</a:t>
            </a:r>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86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22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Data was the ‘big thing’ identified in the industry roundtables - sense making of data to inform strategic decision making AND customer experience/engagement. Grappling with Artificial Intelligence (AI), Machine Learning (ML) has also emerged as a ‘big thing’ - Adaptive digital capability is in high demand but short supply</a:t>
            </a:r>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26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97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91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2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learning model was developed as part of the Australian Technology Network of Universities (ATN) funded project </a:t>
            </a:r>
            <a:r>
              <a:rPr lang="en-US" sz="1200" b="0" i="1" u="none" strike="noStrike" cap="none" dirty="0">
                <a:solidFill>
                  <a:schemeClr val="dk1"/>
                </a:solidFill>
                <a:latin typeface="Calibri"/>
                <a:ea typeface="Calibri"/>
                <a:cs typeface="Calibri"/>
                <a:sym typeface="Calibri"/>
              </a:rPr>
              <a:t>Digital work practices: where are the jobs, what are they, and how prepared are graduates? </a:t>
            </a:r>
            <a:r>
              <a:rPr lang="en-US" sz="1200" b="0" i="0" u="none" strike="noStrike" cap="none" dirty="0">
                <a:solidFill>
                  <a:schemeClr val="dk1"/>
                </a:solidFill>
                <a:latin typeface="Calibri"/>
                <a:ea typeface="Calibri"/>
                <a:cs typeface="Calibri"/>
                <a:sym typeface="Calibri"/>
              </a:rPr>
              <a:t>The learning model can be applied potentially across disciplines.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837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Digital Capability Descriptors can help you plan assessments, learning activities and scaffold students to develop their own digital capabilities and practices for work futures. </a:t>
            </a:r>
          </a:p>
          <a:p>
            <a:pPr rtl="0"/>
            <a:endParaRPr lang="en-AU" sz="1200" b="0" i="0" u="none" strike="noStrike" kern="1200">
              <a:solidFill>
                <a:schemeClr val="tx1"/>
              </a:solidFill>
              <a:effectLst/>
              <a:latin typeface="+mn-lt"/>
              <a:ea typeface="+mn-ea"/>
              <a:cs typeface="+mn-cs"/>
            </a:endParaRPr>
          </a:p>
          <a:p>
            <a:r>
              <a:rPr lang="en-AU"/>
              <a:t/>
            </a:r>
            <a:br>
              <a:rPr lang="en-AU"/>
            </a:br>
            <a:endParaRPr lang="en-AU" b="0">
              <a:effectLst/>
            </a:endParaRPr>
          </a:p>
          <a:p>
            <a:r>
              <a:rPr lang="en-AU"/>
              <a:t/>
            </a:r>
            <a:br>
              <a:rPr lang="en-AU"/>
            </a:br>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23</a:t>
            </a:fld>
            <a:endParaRPr lang="en-AU"/>
          </a:p>
        </p:txBody>
      </p:sp>
    </p:spTree>
    <p:extLst>
      <p:ext uri="{BB962C8B-B14F-4D97-AF65-F5344CB8AC3E}">
        <p14:creationId xmlns:p14="http://schemas.microsoft.com/office/powerpoint/2010/main" val="91393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don’t have to create Digital Descriptors from scratch. </a:t>
            </a:r>
          </a:p>
          <a:p>
            <a:endParaRPr lang="en-US"/>
          </a:p>
          <a:p>
            <a:r>
              <a:rPr lang="en-US"/>
              <a:t>The project has developed a number of digital descriptors for domains across Journalism, Design, Music Industry, Business and Engineering. Check these first to see if any are relevant to you. </a:t>
            </a:r>
          </a:p>
          <a:p>
            <a:endParaRPr lang="en-US"/>
          </a:p>
          <a:p>
            <a:r>
              <a:rPr lang="en-US"/>
              <a:t>You can use these as is or adapt them for your subjects.</a:t>
            </a:r>
          </a:p>
          <a:p>
            <a:endParaRPr lang="en-US"/>
          </a:p>
          <a:p>
            <a:r>
              <a:rPr lang="en-US"/>
              <a:t>If there isn’t an existing digital descriptor, you can create your own for key domains in your discipline. </a:t>
            </a:r>
          </a:p>
        </p:txBody>
      </p:sp>
      <p:sp>
        <p:nvSpPr>
          <p:cNvPr id="4" name="Slide Number Placeholder 3"/>
          <p:cNvSpPr>
            <a:spLocks noGrp="1"/>
          </p:cNvSpPr>
          <p:nvPr>
            <p:ph type="sldNum" sz="quarter" idx="10"/>
          </p:nvPr>
        </p:nvSpPr>
        <p:spPr/>
        <p:txBody>
          <a:bodyPr/>
          <a:lstStyle/>
          <a:p>
            <a:fld id="{C13B319E-4B14-4BA7-BA51-0C2E44E523CE}" type="slidenum">
              <a:rPr lang="en-AU" smtClean="0"/>
              <a:t>24</a:t>
            </a:fld>
            <a:endParaRPr lang="en-AU"/>
          </a:p>
        </p:txBody>
      </p:sp>
    </p:spTree>
    <p:extLst>
      <p:ext uri="{BB962C8B-B14F-4D97-AF65-F5344CB8AC3E}">
        <p14:creationId xmlns:p14="http://schemas.microsoft.com/office/powerpoint/2010/main" val="973741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digital descriptor created in Journalism for External Communication.</a:t>
            </a:r>
          </a:p>
          <a:p>
            <a:endParaRPr lang="en-US"/>
          </a:p>
          <a:p>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25</a:t>
            </a:fld>
            <a:endParaRPr lang="en-AU"/>
          </a:p>
        </p:txBody>
      </p:sp>
    </p:spTree>
    <p:extLst>
      <p:ext uri="{BB962C8B-B14F-4D97-AF65-F5344CB8AC3E}">
        <p14:creationId xmlns:p14="http://schemas.microsoft.com/office/powerpoint/2010/main" val="115434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dirty="0">
                <a:solidFill>
                  <a:schemeClr val="tx1"/>
                </a:solidFill>
                <a:effectLst/>
                <a:latin typeface="+mn-lt"/>
                <a:ea typeface="+mn-ea"/>
                <a:cs typeface="+mn-cs"/>
              </a:rPr>
              <a:t>BUILDING THE MODEL</a:t>
            </a:r>
          </a:p>
          <a:p>
            <a:pPr rtl="0"/>
            <a:endParaRPr lang="en-AU" sz="1200" b="0" i="0" u="none" strike="noStrike" kern="1200" dirty="0">
              <a:solidFill>
                <a:schemeClr val="tx1"/>
              </a:solidFill>
              <a:effectLst/>
              <a:latin typeface="+mn-lt"/>
              <a:ea typeface="+mn-ea"/>
              <a:cs typeface="+mn-cs"/>
            </a:endParaRPr>
          </a:p>
          <a:p>
            <a:pPr rtl="0"/>
            <a:r>
              <a:rPr lang="en-AU" sz="1200" b="0" i="0" u="none" strike="noStrike" kern="1200" dirty="0">
                <a:solidFill>
                  <a:schemeClr val="tx1"/>
                </a:solidFill>
                <a:effectLst/>
                <a:latin typeface="+mn-lt"/>
                <a:ea typeface="+mn-ea"/>
                <a:cs typeface="+mn-cs"/>
              </a:rPr>
              <a:t>Action research cycles have underpinned the iterative development of the learning model as a rapid prototype, with discipline-specific Digital Capabilities Descriptors at its heart. Cycles of industry, educator and student input have been integral to the rapid prototype process. </a:t>
            </a:r>
            <a:endParaRPr lang="en-AU" b="0" dirty="0">
              <a:effectLst/>
            </a:endParaRPr>
          </a:p>
          <a:p>
            <a:pPr rtl="0"/>
            <a:r>
              <a:rPr lang="en-AU" b="0" dirty="0">
                <a:effectLst/>
              </a:rPr>
              <a:t/>
            </a:r>
            <a:br>
              <a:rPr lang="en-AU" b="0" dirty="0">
                <a:effectLst/>
              </a:rPr>
            </a:br>
            <a:r>
              <a:rPr lang="en-AU" sz="1200" b="0" i="0" u="none" strike="noStrike" kern="1200" dirty="0">
                <a:solidFill>
                  <a:schemeClr val="tx1"/>
                </a:solidFill>
                <a:effectLst/>
                <a:latin typeface="+mn-lt"/>
                <a:ea typeface="+mn-ea"/>
                <a:cs typeface="+mn-cs"/>
              </a:rPr>
              <a:t>The Descriptors interpret affordances in sample domains, which are categories of practice and related capabilities for existing and emerging jobs/roles.</a:t>
            </a:r>
            <a:endParaRPr lang="en-AU" b="0" dirty="0">
              <a:effectLst/>
            </a:endParaRPr>
          </a:p>
          <a:p>
            <a:pPr rtl="0"/>
            <a:r>
              <a:rPr lang="en-AU" dirty="0"/>
              <a:t/>
            </a:r>
            <a:br>
              <a:rPr lang="en-AU" dirty="0"/>
            </a:br>
            <a:r>
              <a:rPr lang="en-AU" sz="1200" b="0" i="0" u="none" strike="noStrike" kern="1200" dirty="0">
                <a:solidFill>
                  <a:schemeClr val="tx1"/>
                </a:solidFill>
                <a:effectLst/>
                <a:latin typeface="+mn-lt"/>
                <a:ea typeface="+mn-ea"/>
                <a:cs typeface="+mn-cs"/>
              </a:rPr>
              <a:t>The Descriptors start with identifying sample domains of digital practice e.g. data. </a:t>
            </a:r>
            <a:endParaRPr lang="en-AU" b="0" dirty="0">
              <a:effectLst/>
            </a:endParaRPr>
          </a:p>
          <a:p>
            <a:pPr rtl="0"/>
            <a:r>
              <a:rPr lang="en-AU" b="0" dirty="0">
                <a:effectLst/>
              </a:rPr>
              <a:t/>
            </a:r>
            <a:br>
              <a:rPr lang="en-AU" b="0" dirty="0">
                <a:effectLst/>
              </a:rPr>
            </a:br>
            <a:r>
              <a:rPr lang="en-AU" sz="1200" b="0" i="0" u="none" strike="noStrike" kern="1200" dirty="0">
                <a:solidFill>
                  <a:schemeClr val="tx1"/>
                </a:solidFill>
                <a:effectLst/>
                <a:latin typeface="+mn-lt"/>
                <a:ea typeface="+mn-ea"/>
                <a:cs typeface="+mn-cs"/>
              </a:rPr>
              <a:t>The domains might involve digital capabilities that are general and applicable across disciplines (e.g. collaboration) or specialised for specific disciplines (Beetham 2015). What is a general capability in one discipline might be a specialised capability in another.</a:t>
            </a:r>
            <a:endParaRPr lang="en-AU" b="0" dirty="0">
              <a:effectLst/>
            </a:endParaRPr>
          </a:p>
          <a:p>
            <a:pPr rtl="0"/>
            <a:r>
              <a:rPr lang="en-AU" b="0" dirty="0">
                <a:effectLst/>
              </a:rPr>
              <a:t/>
            </a:r>
            <a:br>
              <a:rPr lang="en-AU" b="0" dirty="0">
                <a:effectLst/>
              </a:rPr>
            </a:br>
            <a:r>
              <a:rPr lang="en-AU" sz="1200" b="0" i="0" u="none" strike="noStrike" kern="1200" dirty="0">
                <a:solidFill>
                  <a:schemeClr val="tx1"/>
                </a:solidFill>
                <a:effectLst/>
                <a:latin typeface="+mn-lt"/>
                <a:ea typeface="+mn-ea"/>
                <a:cs typeface="+mn-cs"/>
              </a:rPr>
              <a:t>The domains of practice were then interpreted and described in terms of Functional, Perceptual and Adaptive capabilities.</a:t>
            </a:r>
          </a:p>
          <a:p>
            <a:pPr rtl="0"/>
            <a:endParaRPr lang="en-AU" sz="1200" b="0" i="0" u="none" strike="noStrike" kern="1200" dirty="0">
              <a:solidFill>
                <a:schemeClr val="tx1"/>
              </a:solidFill>
              <a:effectLst/>
              <a:latin typeface="+mn-lt"/>
              <a:ea typeface="+mn-ea"/>
              <a:cs typeface="+mn-cs"/>
            </a:endParaRPr>
          </a:p>
          <a:p>
            <a:pPr rtl="0"/>
            <a:endParaRPr lang="en-AU" b="0" dirty="0">
              <a:effectLst/>
            </a:endParaRPr>
          </a:p>
          <a:p>
            <a:r>
              <a:rPr lang="en-AU" dirty="0"/>
              <a:t/>
            </a:r>
            <a:br>
              <a:rPr lang="en-AU" dirty="0"/>
            </a:br>
            <a:endParaRPr lang="en-US" dirty="0"/>
          </a:p>
        </p:txBody>
      </p:sp>
      <p:sp>
        <p:nvSpPr>
          <p:cNvPr id="4" name="Slide Number Placeholder 3"/>
          <p:cNvSpPr>
            <a:spLocks noGrp="1"/>
          </p:cNvSpPr>
          <p:nvPr>
            <p:ph type="sldNum" sz="quarter" idx="10"/>
          </p:nvPr>
        </p:nvSpPr>
        <p:spPr/>
        <p:txBody>
          <a:bodyPr/>
          <a:lstStyle/>
          <a:p>
            <a:fld id="{C13B319E-4B14-4BA7-BA51-0C2E44E523CE}" type="slidenum">
              <a:rPr lang="en-AU" smtClean="0"/>
              <a:t>26</a:t>
            </a:fld>
            <a:endParaRPr lang="en-AU"/>
          </a:p>
        </p:txBody>
      </p:sp>
    </p:spTree>
    <p:extLst>
      <p:ext uri="{BB962C8B-B14F-4D97-AF65-F5344CB8AC3E}">
        <p14:creationId xmlns:p14="http://schemas.microsoft.com/office/powerpoint/2010/main" val="390186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Prompt: Which of these digital capabilities are most important in your program/subject?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look through existing domains and select which are relevant.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28</a:t>
            </a:fld>
            <a:endParaRPr lang="en-AU"/>
          </a:p>
        </p:txBody>
      </p:sp>
    </p:spTree>
    <p:extLst>
      <p:ext uri="{BB962C8B-B14F-4D97-AF65-F5344CB8AC3E}">
        <p14:creationId xmlns:p14="http://schemas.microsoft.com/office/powerpoint/2010/main" val="19090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b="0">
                <a:effectLst/>
              </a:rPr>
              <a:t>Participants to r</a:t>
            </a:r>
            <a:r>
              <a:rPr lang="en-AU" sz="1200" b="0" i="0" u="none" strike="noStrike" kern="1200">
                <a:solidFill>
                  <a:schemeClr val="tx1"/>
                </a:solidFill>
                <a:effectLst/>
                <a:latin typeface="+mn-lt"/>
                <a:ea typeface="+mn-ea"/>
                <a:cs typeface="+mn-cs"/>
              </a:rPr>
              <a:t>eview the digital affordances for each selected domains and discuss on tables whether/what adaptation is required. </a:t>
            </a:r>
            <a:endParaRPr lang="en-AU" b="0">
              <a:effectLst/>
            </a:endParaRPr>
          </a:p>
          <a:p>
            <a:r>
              <a:rPr lang="en-AU"/>
              <a:t/>
            </a:r>
            <a:br>
              <a:rPr lang="en-AU"/>
            </a:b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29</a:t>
            </a:fld>
            <a:endParaRPr lang="en-AU"/>
          </a:p>
        </p:txBody>
      </p:sp>
    </p:spTree>
    <p:extLst>
      <p:ext uri="{BB962C8B-B14F-4D97-AF65-F5344CB8AC3E}">
        <p14:creationId xmlns:p14="http://schemas.microsoft.com/office/powerpoint/2010/main" val="117784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Prompt: Which of these digital capabilities are most important in your program/subject?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look through existing domains and select which are relevant.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30</a:t>
            </a:fld>
            <a:endParaRPr lang="en-AU"/>
          </a:p>
        </p:txBody>
      </p:sp>
    </p:spTree>
    <p:extLst>
      <p:ext uri="{BB962C8B-B14F-4D97-AF65-F5344CB8AC3E}">
        <p14:creationId xmlns:p14="http://schemas.microsoft.com/office/powerpoint/2010/main" val="1952016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Prompt: What digital capabilities are most important in your program/subject?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write down 3 domains of digital capability for their graduates.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31</a:t>
            </a:fld>
            <a:endParaRPr lang="en-AU"/>
          </a:p>
        </p:txBody>
      </p:sp>
    </p:spTree>
    <p:extLst>
      <p:ext uri="{BB962C8B-B14F-4D97-AF65-F5344CB8AC3E}">
        <p14:creationId xmlns:p14="http://schemas.microsoft.com/office/powerpoint/2010/main" val="2774468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Prompt: What digital capabilities are most important in your program/subject?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write down 3 domains of digital capability for their graduates.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32</a:t>
            </a:fld>
            <a:endParaRPr lang="en-AU"/>
          </a:p>
        </p:txBody>
      </p:sp>
    </p:spTree>
    <p:extLst>
      <p:ext uri="{BB962C8B-B14F-4D97-AF65-F5344CB8AC3E}">
        <p14:creationId xmlns:p14="http://schemas.microsoft.com/office/powerpoint/2010/main" val="1259002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Prompt: What digital capabilities are most important in your program/subject?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write down 3 domains of digital capability for their graduates.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33</a:t>
            </a:fld>
            <a:endParaRPr lang="en-AU"/>
          </a:p>
        </p:txBody>
      </p:sp>
    </p:spTree>
    <p:extLst>
      <p:ext uri="{BB962C8B-B14F-4D97-AF65-F5344CB8AC3E}">
        <p14:creationId xmlns:p14="http://schemas.microsoft.com/office/powerpoint/2010/main" val="173923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Shape 1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project was led by A/Professor Fiona Peterson, School of Media and Communication, RMIT University. The Project Partners were RMIT University, Queensland University of Technology, and University of Technology Sydney.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2278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How do you currently engage with industry?</a:t>
            </a:r>
          </a:p>
          <a:p>
            <a:pPr rtl="0" fontAlgn="base"/>
            <a:endParaRPr lang="en-AU" sz="1200" b="0" i="0" u="none" strike="noStrike" kern="1200" dirty="0">
              <a:solidFill>
                <a:schemeClr val="tx1"/>
              </a:solidFill>
              <a:effectLst/>
              <a:latin typeface="+mn-lt"/>
              <a:ea typeface="+mn-ea"/>
              <a:cs typeface="+mn-cs"/>
            </a:endParaRPr>
          </a:p>
          <a:p>
            <a:pPr rtl="0" fontAlgn="base"/>
            <a:r>
              <a:rPr lang="en-AU" sz="1200" b="0" i="0" u="none" strike="noStrike" kern="1200" dirty="0">
                <a:solidFill>
                  <a:schemeClr val="tx1"/>
                </a:solidFill>
                <a:effectLst/>
                <a:latin typeface="+mn-lt"/>
                <a:ea typeface="+mn-ea"/>
                <a:cs typeface="+mn-cs"/>
              </a:rPr>
              <a:t>What are ways that you could consult and engage industry in identifying domains and updating or developing digital capability descriptors?</a:t>
            </a:r>
          </a:p>
          <a:p>
            <a:endParaRPr lang="en-AU" dirty="0"/>
          </a:p>
        </p:txBody>
      </p:sp>
      <p:sp>
        <p:nvSpPr>
          <p:cNvPr id="4" name="Slide Number Placeholder 3"/>
          <p:cNvSpPr>
            <a:spLocks noGrp="1"/>
          </p:cNvSpPr>
          <p:nvPr>
            <p:ph type="sldNum" sz="quarter" idx="10"/>
          </p:nvPr>
        </p:nvSpPr>
        <p:spPr/>
        <p:txBody>
          <a:bodyPr/>
          <a:lstStyle/>
          <a:p>
            <a:fld id="{C13B319E-4B14-4BA7-BA51-0C2E44E523CE}" type="slidenum">
              <a:rPr lang="en-AU" smtClean="0"/>
              <a:t>34</a:t>
            </a:fld>
            <a:endParaRPr lang="en-AU"/>
          </a:p>
        </p:txBody>
      </p:sp>
    </p:spTree>
    <p:extLst>
      <p:ext uri="{BB962C8B-B14F-4D97-AF65-F5344CB8AC3E}">
        <p14:creationId xmlns:p14="http://schemas.microsoft.com/office/powerpoint/2010/main" val="2396488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287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Digital Capability Descriptors can help you plan assessments, learning activities and scaffold students to develop their own digital capabilities and practices for work futures. </a:t>
            </a:r>
          </a:p>
          <a:p>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37</a:t>
            </a:fld>
            <a:endParaRPr lang="en-AU"/>
          </a:p>
        </p:txBody>
      </p:sp>
    </p:spTree>
    <p:extLst>
      <p:ext uri="{BB962C8B-B14F-4D97-AF65-F5344CB8AC3E}">
        <p14:creationId xmlns:p14="http://schemas.microsoft.com/office/powerpoint/2010/main" val="946366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a:solidFill>
                  <a:schemeClr val="tx1"/>
                </a:solidFill>
                <a:effectLst/>
                <a:latin typeface="+mn-lt"/>
                <a:ea typeface="+mn-ea"/>
                <a:cs typeface="+mn-cs"/>
              </a:rPr>
              <a:t>Note that the three layers of Functional, Perceptual and Adaptive are hierarchical but integrated. It is vital that students are encouraged to reflect on and discuss the scaffold in relation to their own digital capabilities and practices for work futures.</a:t>
            </a: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38</a:t>
            </a:fld>
            <a:endParaRPr lang="en-AU"/>
          </a:p>
        </p:txBody>
      </p:sp>
    </p:spTree>
    <p:extLst>
      <p:ext uri="{BB962C8B-B14F-4D97-AF65-F5344CB8AC3E}">
        <p14:creationId xmlns:p14="http://schemas.microsoft.com/office/powerpoint/2010/main" val="936031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NOT JUST LINEAR.</a:t>
            </a:r>
          </a:p>
          <a:p>
            <a:pPr rtl="0"/>
            <a:endParaRPr lang="en-AU" sz="1200" b="0" i="0" u="none" strike="noStrike" kern="1200">
              <a:solidFill>
                <a:schemeClr val="tx1"/>
              </a:solidFill>
              <a:effectLst/>
              <a:latin typeface="+mn-lt"/>
              <a:ea typeface="+mn-ea"/>
              <a:cs typeface="+mn-cs"/>
            </a:endParaRPr>
          </a:p>
          <a:p>
            <a:pPr rtl="0"/>
            <a:r>
              <a:rPr lang="en-AU" sz="1200" b="0" i="0" u="none" strike="noStrike" kern="1200">
                <a:solidFill>
                  <a:schemeClr val="tx1"/>
                </a:solidFill>
                <a:effectLst/>
                <a:latin typeface="+mn-lt"/>
                <a:ea typeface="+mn-ea"/>
                <a:cs typeface="+mn-cs"/>
              </a:rPr>
              <a:t>Over time, the learner ideally develops digital capabilities across these three hierarchical but integrated layers.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Adaptive capability requires some Functional knowledge/skills and Perceptual experience; this may involve knowing enough to work with specialists, rather than having well developed Functional skills oneself.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Reflection-in-action (Schön 1983) is integral to this learning process.</a:t>
            </a:r>
            <a:endParaRPr lang="en-AU" b="0">
              <a:effectLst/>
            </a:endParaRPr>
          </a:p>
          <a:p>
            <a:r>
              <a:rPr lang="en-AU"/>
              <a:t/>
            </a:r>
            <a:br>
              <a:rPr lang="en-AU"/>
            </a:br>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39</a:t>
            </a:fld>
            <a:endParaRPr lang="en-AU"/>
          </a:p>
        </p:txBody>
      </p:sp>
    </p:spTree>
    <p:extLst>
      <p:ext uri="{BB962C8B-B14F-4D97-AF65-F5344CB8AC3E}">
        <p14:creationId xmlns:p14="http://schemas.microsoft.com/office/powerpoint/2010/main" val="442821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If participants haven’t already identified the digital descriptors relevant to their subject, ask them to look over the list of domains and choose 1-3 relevant domains and read over their digital capability descriptors</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41</a:t>
            </a:fld>
            <a:endParaRPr lang="en-AU"/>
          </a:p>
        </p:txBody>
      </p:sp>
    </p:spTree>
    <p:extLst>
      <p:ext uri="{BB962C8B-B14F-4D97-AF65-F5344CB8AC3E}">
        <p14:creationId xmlns:p14="http://schemas.microsoft.com/office/powerpoint/2010/main" val="2816703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Ask them to review their Subject Learning Objectives/Outcomes individually and identify descriptors that are a good fit with Subject Learning Objectives/Outcomes and could be incorporated in learning activities/assessment. </a:t>
            </a:r>
          </a:p>
          <a:p>
            <a:pPr rtl="0"/>
            <a:endParaRPr lang="en-AU" sz="1200" b="0" i="0" u="none" strike="noStrike" kern="1200">
              <a:solidFill>
                <a:schemeClr val="tx1"/>
              </a:solidFill>
              <a:effectLst/>
              <a:latin typeface="+mn-lt"/>
              <a:ea typeface="+mn-ea"/>
              <a:cs typeface="+mn-cs"/>
            </a:endParaRPr>
          </a:p>
          <a:p>
            <a:pPr rtl="0"/>
            <a:r>
              <a:rPr lang="en-AU" sz="1200" b="0" i="0" u="none" strike="noStrike" kern="1200">
                <a:solidFill>
                  <a:schemeClr val="tx1"/>
                </a:solidFill>
                <a:effectLst/>
                <a:latin typeface="+mn-lt"/>
                <a:ea typeface="+mn-ea"/>
                <a:cs typeface="+mn-cs"/>
              </a:rPr>
              <a:t>Can the Objectives/Outcomes be used as is or do they need to be adapted (subject to local approval process)?</a:t>
            </a:r>
          </a:p>
          <a:p>
            <a:pPr rtl="0"/>
            <a:endParaRPr lang="en-AU" sz="1200" b="0" i="0" u="none" strike="noStrike" kern="1200">
              <a:solidFill>
                <a:schemeClr val="tx1"/>
              </a:solidFill>
              <a:effectLst/>
              <a:latin typeface="+mn-lt"/>
              <a:ea typeface="+mn-ea"/>
              <a:cs typeface="+mn-cs"/>
            </a:endParaRPr>
          </a:p>
          <a:p>
            <a:pPr rtl="0"/>
            <a:r>
              <a:rPr lang="en-AU" sz="1200" b="0" i="0" u="none" strike="noStrike" kern="1200">
                <a:solidFill>
                  <a:schemeClr val="tx1"/>
                </a:solidFill>
                <a:effectLst/>
                <a:latin typeface="+mn-lt"/>
                <a:ea typeface="+mn-ea"/>
                <a:cs typeface="+mn-cs"/>
              </a:rPr>
              <a:t>Participants to share and discuss how they will use descriptors in their SLOs with the Descriptor table.</a:t>
            </a: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42</a:t>
            </a:fld>
            <a:endParaRPr lang="en-AU"/>
          </a:p>
        </p:txBody>
      </p:sp>
    </p:spTree>
    <p:extLst>
      <p:ext uri="{BB962C8B-B14F-4D97-AF65-F5344CB8AC3E}">
        <p14:creationId xmlns:p14="http://schemas.microsoft.com/office/powerpoint/2010/main" val="2623978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Go to website or distribute examples of assessment questions</a:t>
            </a:r>
            <a:endParaRPr lang="en-AU" b="0">
              <a:effectLst/>
            </a:endParaRPr>
          </a:p>
          <a:p>
            <a:r>
              <a:rPr lang="en-AU"/>
              <a:t/>
            </a:r>
            <a:br>
              <a:rPr lang="en-AU"/>
            </a:b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44</a:t>
            </a:fld>
            <a:endParaRPr lang="en-AU"/>
          </a:p>
        </p:txBody>
      </p:sp>
    </p:spTree>
    <p:extLst>
      <p:ext uri="{BB962C8B-B14F-4D97-AF65-F5344CB8AC3E}">
        <p14:creationId xmlns:p14="http://schemas.microsoft.com/office/powerpoint/2010/main" val="314053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digital descriptor created in Journalism for External Communication.</a:t>
            </a:r>
          </a:p>
          <a:p>
            <a:endParaRPr lang="en-US"/>
          </a:p>
          <a:p>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45</a:t>
            </a:fld>
            <a:endParaRPr lang="en-AU"/>
          </a:p>
        </p:txBody>
      </p:sp>
    </p:spTree>
    <p:extLst>
      <p:ext uri="{BB962C8B-B14F-4D97-AF65-F5344CB8AC3E}">
        <p14:creationId xmlns:p14="http://schemas.microsoft.com/office/powerpoint/2010/main" val="825529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With participants in their domain groups, brainstorm ways to assess functional and perceptual affordances - that is in known contexts. (This may require first identifying what are known contexts relevant to their subject.)</a:t>
            </a: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46</a:t>
            </a:fld>
            <a:endParaRPr lang="en-AU"/>
          </a:p>
        </p:txBody>
      </p:sp>
    </p:spTree>
    <p:extLst>
      <p:ext uri="{BB962C8B-B14F-4D97-AF65-F5344CB8AC3E}">
        <p14:creationId xmlns:p14="http://schemas.microsoft.com/office/powerpoint/2010/main" val="172316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Shape 1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0" i="0" u="none" strike="noStrike" kern="1200">
                <a:solidFill>
                  <a:schemeClr val="tx1"/>
                </a:solidFill>
                <a:effectLst/>
                <a:latin typeface="+mn-lt"/>
                <a:ea typeface="+mn-ea"/>
                <a:cs typeface="+mn-cs"/>
              </a:rPr>
              <a:t>Digital Descriptors for practice domains (e.g., Data) were developed and defined through a multi-method and iterative process that included analysis of graduate data, literature review, industry roundtables, student and educator surveys, educator reflections and workshops. </a:t>
            </a: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8841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a:t>This assessment question could be answered demonstrating perceptual capability but the student may also show more innovative approaches to using and adapting tools. </a:t>
            </a:r>
          </a:p>
        </p:txBody>
      </p:sp>
      <p:sp>
        <p:nvSpPr>
          <p:cNvPr id="4" name="Slide Number Placeholder 3"/>
          <p:cNvSpPr>
            <a:spLocks noGrp="1"/>
          </p:cNvSpPr>
          <p:nvPr>
            <p:ph type="sldNum" sz="quarter" idx="10"/>
          </p:nvPr>
        </p:nvSpPr>
        <p:spPr/>
        <p:txBody>
          <a:bodyPr/>
          <a:lstStyle/>
          <a:p>
            <a:fld id="{C13B319E-4B14-4BA7-BA51-0C2E44E523CE}" type="slidenum">
              <a:rPr lang="en-AU" smtClean="0"/>
              <a:t>47</a:t>
            </a:fld>
            <a:endParaRPr lang="en-AU"/>
          </a:p>
        </p:txBody>
      </p:sp>
    </p:spTree>
    <p:extLst>
      <p:ext uri="{BB962C8B-B14F-4D97-AF65-F5344CB8AC3E}">
        <p14:creationId xmlns:p14="http://schemas.microsoft.com/office/powerpoint/2010/main" val="2757450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a:t>This assessment question could be answered demonstrating perceptual capability but the student may also show more innovative approaches to using and adapting tools. </a:t>
            </a:r>
          </a:p>
        </p:txBody>
      </p:sp>
      <p:sp>
        <p:nvSpPr>
          <p:cNvPr id="4" name="Slide Number Placeholder 3"/>
          <p:cNvSpPr>
            <a:spLocks noGrp="1"/>
          </p:cNvSpPr>
          <p:nvPr>
            <p:ph type="sldNum" sz="quarter" idx="10"/>
          </p:nvPr>
        </p:nvSpPr>
        <p:spPr/>
        <p:txBody>
          <a:bodyPr/>
          <a:lstStyle/>
          <a:p>
            <a:fld id="{C13B319E-4B14-4BA7-BA51-0C2E44E523CE}" type="slidenum">
              <a:rPr lang="en-AU" smtClean="0"/>
              <a:t>48</a:t>
            </a:fld>
            <a:endParaRPr lang="en-AU"/>
          </a:p>
        </p:txBody>
      </p:sp>
    </p:spTree>
    <p:extLst>
      <p:ext uri="{BB962C8B-B14F-4D97-AF65-F5344CB8AC3E}">
        <p14:creationId xmlns:p14="http://schemas.microsoft.com/office/powerpoint/2010/main" val="3485435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dirty="0"/>
          </a:p>
        </p:txBody>
      </p:sp>
      <p:sp>
        <p:nvSpPr>
          <p:cNvPr id="4" name="Slide Number Placeholder 3"/>
          <p:cNvSpPr>
            <a:spLocks noGrp="1"/>
          </p:cNvSpPr>
          <p:nvPr>
            <p:ph type="sldNum" sz="quarter" idx="10"/>
          </p:nvPr>
        </p:nvSpPr>
        <p:spPr/>
        <p:txBody>
          <a:bodyPr/>
          <a:lstStyle/>
          <a:p>
            <a:fld id="{C13B319E-4B14-4BA7-BA51-0C2E44E523CE}" type="slidenum">
              <a:rPr lang="en-AU" smtClean="0"/>
              <a:t>49</a:t>
            </a:fld>
            <a:endParaRPr lang="en-AU"/>
          </a:p>
        </p:txBody>
      </p:sp>
    </p:spTree>
    <p:extLst>
      <p:ext uri="{BB962C8B-B14F-4D97-AF65-F5344CB8AC3E}">
        <p14:creationId xmlns:p14="http://schemas.microsoft.com/office/powerpoint/2010/main" val="406199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Participants to choose one domain.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Group together participants who have chosen the same or similar domains.</a:t>
            </a:r>
            <a:endParaRPr lang="en-AU" b="0">
              <a:effectLst/>
            </a:endParaRPr>
          </a:p>
          <a:p>
            <a:r>
              <a:rPr lang="en-AU"/>
              <a:t/>
            </a:r>
            <a:br>
              <a:rPr lang="en-AU"/>
            </a:b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50</a:t>
            </a:fld>
            <a:endParaRPr lang="en-AU"/>
          </a:p>
        </p:txBody>
      </p:sp>
    </p:spTree>
    <p:extLst>
      <p:ext uri="{BB962C8B-B14F-4D97-AF65-F5344CB8AC3E}">
        <p14:creationId xmlns:p14="http://schemas.microsoft.com/office/powerpoint/2010/main" val="136957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Participants to choose one domain.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Group together participants who have chosen the same or similar domains.</a:t>
            </a:r>
            <a:endParaRPr lang="en-AU" b="0">
              <a:effectLst/>
            </a:endParaRPr>
          </a:p>
          <a:p>
            <a:r>
              <a:rPr lang="en-AU"/>
              <a:t/>
            </a:r>
            <a:br>
              <a:rPr lang="en-AU"/>
            </a:b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51</a:t>
            </a:fld>
            <a:endParaRPr lang="en-AU"/>
          </a:p>
        </p:txBody>
      </p:sp>
    </p:spTree>
    <p:extLst>
      <p:ext uri="{BB962C8B-B14F-4D97-AF65-F5344CB8AC3E}">
        <p14:creationId xmlns:p14="http://schemas.microsoft.com/office/powerpoint/2010/main" val="273079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With participants in their domain groups, brainstorm ways to assess functional and perceptual affordances - that is in known contexts. (This may require first identifying what are known contexts relevant to their subject.)</a:t>
            </a: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52</a:t>
            </a:fld>
            <a:endParaRPr lang="en-AU"/>
          </a:p>
        </p:txBody>
      </p:sp>
    </p:spTree>
    <p:extLst>
      <p:ext uri="{BB962C8B-B14F-4D97-AF65-F5344CB8AC3E}">
        <p14:creationId xmlns:p14="http://schemas.microsoft.com/office/powerpoint/2010/main" val="4066868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Then still in domain groups, participants to brainstorm ways to assess adaptive capability.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to share back ideas with the rest of the workshop group. </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53</a:t>
            </a:fld>
            <a:endParaRPr lang="en-AU"/>
          </a:p>
        </p:txBody>
      </p:sp>
    </p:spTree>
    <p:extLst>
      <p:ext uri="{BB962C8B-B14F-4D97-AF65-F5344CB8AC3E}">
        <p14:creationId xmlns:p14="http://schemas.microsoft.com/office/powerpoint/2010/main" val="2843904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Go to website for examples or present your own</a:t>
            </a:r>
            <a:endParaRPr lang="en-AU" b="0">
              <a:effectLst/>
            </a:endParaRPr>
          </a:p>
          <a:p>
            <a:r>
              <a:rPr lang="en-AU"/>
              <a:t/>
            </a:r>
            <a:br>
              <a:rPr lang="en-AU"/>
            </a:b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55</a:t>
            </a:fld>
            <a:endParaRPr lang="en-AU"/>
          </a:p>
        </p:txBody>
      </p:sp>
    </p:spTree>
    <p:extLst>
      <p:ext uri="{BB962C8B-B14F-4D97-AF65-F5344CB8AC3E}">
        <p14:creationId xmlns:p14="http://schemas.microsoft.com/office/powerpoint/2010/main" val="2341736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Discussion prompt: What are ways that you could apply the learning model to curriculum and lesson planning?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With participants still in their domain groups, participants to brainstorm ways that they can support their students developing that domain on a functional, perceptual and adaptive level.</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Participants share their group’s ideas back with the rest of the workshop group.</a:t>
            </a:r>
            <a:endParaRPr lang="en-AU" b="0">
              <a:effectLst/>
            </a:endParaRPr>
          </a:p>
          <a:p>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56</a:t>
            </a:fld>
            <a:endParaRPr lang="en-AU"/>
          </a:p>
        </p:txBody>
      </p:sp>
    </p:spTree>
    <p:extLst>
      <p:ext uri="{BB962C8B-B14F-4D97-AF65-F5344CB8AC3E}">
        <p14:creationId xmlns:p14="http://schemas.microsoft.com/office/powerpoint/2010/main" val="3086944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Discussion prompt: </a:t>
            </a:r>
            <a:r>
              <a:rPr lang="en-AU" sz="1200" b="0" i="0" u="none" strike="noStrike" kern="1200">
                <a:solidFill>
                  <a:schemeClr val="tx1"/>
                </a:solidFill>
                <a:effectLst/>
                <a:latin typeface="+mn-lt"/>
                <a:ea typeface="+mn-ea"/>
                <a:cs typeface="+mn-cs"/>
              </a:rPr>
              <a:t>What are ways that you build in reflection with your students?</a:t>
            </a: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57</a:t>
            </a:fld>
            <a:endParaRPr lang="en-AU"/>
          </a:p>
        </p:txBody>
      </p:sp>
    </p:spTree>
    <p:extLst>
      <p:ext uri="{BB962C8B-B14F-4D97-AF65-F5344CB8AC3E}">
        <p14:creationId xmlns:p14="http://schemas.microsoft.com/office/powerpoint/2010/main" val="85838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 was the ‘big thing’ identified in the industry roundtables - sense making of data to inform strategic decision making AND customer experience/engagement. Grappling with Artificial Intelligence (AI), Machine Learning (ML) has also emerged as a ‘big thing’ - Adaptive digital capability is in high demand but short supply</a:t>
            </a:r>
          </a:p>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086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C13B319E-4B14-4BA7-BA51-0C2E44E523CE}" type="slidenum">
              <a:rPr lang="en-AU" smtClean="0"/>
              <a:t>58</a:t>
            </a:fld>
            <a:endParaRPr lang="en-AU"/>
          </a:p>
        </p:txBody>
      </p:sp>
    </p:spTree>
    <p:extLst>
      <p:ext uri="{BB962C8B-B14F-4D97-AF65-F5344CB8AC3E}">
        <p14:creationId xmlns:p14="http://schemas.microsoft.com/office/powerpoint/2010/main" val="1144950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C13B319E-4B14-4BA7-BA51-0C2E44E523CE}" type="slidenum">
              <a:rPr lang="en-AU" smtClean="0"/>
              <a:t>59</a:t>
            </a:fld>
            <a:endParaRPr lang="en-AU"/>
          </a:p>
        </p:txBody>
      </p:sp>
    </p:spTree>
    <p:extLst>
      <p:ext uri="{BB962C8B-B14F-4D97-AF65-F5344CB8AC3E}">
        <p14:creationId xmlns:p14="http://schemas.microsoft.com/office/powerpoint/2010/main" val="4074661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RESULTS FROM THE PROJECT’S EDUCATOR SURVEY</a:t>
            </a:r>
          </a:p>
          <a:p>
            <a:endParaRPr lang="en-US"/>
          </a:p>
          <a:p>
            <a:r>
              <a:rPr lang="en-US"/>
              <a:t>We also wondered what was working &amp; not working in relation to teaching those skills, and how much the individual Educators own digital capabilities were a factor.</a:t>
            </a:r>
          </a:p>
          <a:p>
            <a:r>
              <a:rPr lang="en-US"/>
              <a:t>So we asked them to consider their own digital capabilities rating them as 1 Poor up to 10 Exceptional.</a:t>
            </a:r>
          </a:p>
          <a:p>
            <a:endParaRPr lang="en-US"/>
          </a:p>
          <a:p>
            <a:r>
              <a:rPr lang="en-US"/>
              <a:t>Largely, educators believe their digital skills are above Average (7) – leaving some room for improvement.  </a:t>
            </a:r>
          </a:p>
          <a:p>
            <a:r>
              <a:rPr lang="en-US"/>
              <a:t>Educators in the disciplines of Creative Industries, Media &amp; Science/Engineering rated themselves highest.</a:t>
            </a:r>
          </a:p>
          <a:p>
            <a:r>
              <a:rPr lang="en-US"/>
              <a:t>The spread of competence was more widely distributed in Business/Management (&amp; education).  In fact, no-one in Business rated themselves over an 8 and more than half of the participants rated themselves 6 or below.  </a:t>
            </a:r>
          </a:p>
          <a:p>
            <a:endParaRPr lang="en-US"/>
          </a:p>
          <a:p>
            <a:r>
              <a:rPr lang="en-US"/>
              <a:t>Educators also described a range of Factors that could help them improve their ability to teach digital capabilities.</a:t>
            </a:r>
          </a:p>
          <a:p>
            <a:r>
              <a:rPr lang="en-US"/>
              <a:t>They believe that certain factors contribute to their ability to teach digital capabilities (list on slide)</a:t>
            </a:r>
          </a:p>
          <a:p>
            <a:r>
              <a:rPr lang="en-US"/>
              <a:t>However there are a range of factors that are currently constraining their ability to teach digital capabilities (list on slide) </a:t>
            </a:r>
          </a:p>
          <a:p>
            <a:endParaRPr lang="en-US"/>
          </a:p>
        </p:txBody>
      </p:sp>
      <p:sp>
        <p:nvSpPr>
          <p:cNvPr id="4" name="Slide Number Placeholder 3"/>
          <p:cNvSpPr>
            <a:spLocks noGrp="1"/>
          </p:cNvSpPr>
          <p:nvPr>
            <p:ph type="sldNum" sz="quarter" idx="10"/>
          </p:nvPr>
        </p:nvSpPr>
        <p:spPr/>
        <p:txBody>
          <a:bodyPr/>
          <a:lstStyle/>
          <a:p>
            <a:fld id="{C13B319E-4B14-4BA7-BA51-0C2E44E523CE}" type="slidenum">
              <a:rPr lang="en-AU" smtClean="0"/>
              <a:t>61</a:t>
            </a:fld>
            <a:endParaRPr lang="en-AU"/>
          </a:p>
        </p:txBody>
      </p:sp>
    </p:spTree>
    <p:extLst>
      <p:ext uri="{BB962C8B-B14F-4D97-AF65-F5344CB8AC3E}">
        <p14:creationId xmlns:p14="http://schemas.microsoft.com/office/powerpoint/2010/main" val="686959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Discussion</a:t>
            </a: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62</a:t>
            </a:fld>
            <a:endParaRPr lang="en-AU"/>
          </a:p>
        </p:txBody>
      </p:sp>
    </p:spTree>
    <p:extLst>
      <p:ext uri="{BB962C8B-B14F-4D97-AF65-F5344CB8AC3E}">
        <p14:creationId xmlns:p14="http://schemas.microsoft.com/office/powerpoint/2010/main" val="491927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Discussion</a:t>
            </a:r>
            <a:r>
              <a:rPr lang="en-AU"/>
              <a:t/>
            </a:r>
            <a:br>
              <a:rPr lang="en-AU"/>
            </a:b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63</a:t>
            </a:fld>
            <a:endParaRPr lang="en-AU"/>
          </a:p>
        </p:txBody>
      </p:sp>
    </p:spTree>
    <p:extLst>
      <p:ext uri="{BB962C8B-B14F-4D97-AF65-F5344CB8AC3E}">
        <p14:creationId xmlns:p14="http://schemas.microsoft.com/office/powerpoint/2010/main" val="922967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a:solidFill>
                  <a:schemeClr val="tx1"/>
                </a:solidFill>
                <a:effectLst/>
                <a:latin typeface="+mn-lt"/>
                <a:ea typeface="+mn-ea"/>
                <a:cs typeface="+mn-cs"/>
              </a:rPr>
              <a:t>Discussion</a:t>
            </a:r>
            <a:r>
              <a:rPr lang="en-AU"/>
              <a:t/>
            </a:r>
            <a:br>
              <a:rPr lang="en-AU"/>
            </a:br>
            <a:endParaRPr lang="en-AU"/>
          </a:p>
          <a:p>
            <a:pPr rtl="0"/>
            <a:endParaRPr lang="en-AU"/>
          </a:p>
          <a:p>
            <a:pPr rtl="0"/>
            <a:r>
              <a:rPr lang="en-AU" sz="1200" b="0" i="0" u="none" strike="noStrike" kern="1200">
                <a:solidFill>
                  <a:schemeClr val="tx1"/>
                </a:solidFill>
                <a:effectLst/>
                <a:latin typeface="+mn-lt"/>
                <a:ea typeface="+mn-ea"/>
                <a:cs typeface="+mn-cs"/>
              </a:rPr>
              <a:t>Consider ending the workshop with each educator choosing what is the next step they will take to implement the model in their teaching. </a:t>
            </a:r>
            <a:endParaRPr lang="en-AU"/>
          </a:p>
        </p:txBody>
      </p:sp>
      <p:sp>
        <p:nvSpPr>
          <p:cNvPr id="4" name="Slide Number Placeholder 3"/>
          <p:cNvSpPr>
            <a:spLocks noGrp="1"/>
          </p:cNvSpPr>
          <p:nvPr>
            <p:ph type="sldNum" sz="quarter" idx="10"/>
          </p:nvPr>
        </p:nvSpPr>
        <p:spPr/>
        <p:txBody>
          <a:bodyPr/>
          <a:lstStyle/>
          <a:p>
            <a:fld id="{C13B319E-4B14-4BA7-BA51-0C2E44E523CE}" type="slidenum">
              <a:rPr lang="en-AU" smtClean="0"/>
              <a:t>64</a:t>
            </a:fld>
            <a:endParaRPr lang="en-AU"/>
          </a:p>
        </p:txBody>
      </p:sp>
    </p:spTree>
    <p:extLst>
      <p:ext uri="{BB962C8B-B14F-4D97-AF65-F5344CB8AC3E}">
        <p14:creationId xmlns:p14="http://schemas.microsoft.com/office/powerpoint/2010/main" val="250223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Digital Affordance Developmental Learning Model connects digital work practices to the curriculum, through mapping Digital Capabilities Descriptors written in consultation with industry. The Descriptors interpret digital work practices through technology affordance lenses (Functional, Perceptual and Adaptive) for developmental learning about digital work practices.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Graduates who have developed Adaptive digital capability, in particular, potentially have a competitive advantage for graduate employment. Adaptive digital capability is in high demand and short supply, according to the analysis undertaken in this project.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686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AU"/>
              <a:t>DISCUSS how “digital capabilities” are viewed by participants.</a:t>
            </a:r>
          </a:p>
          <a:p>
            <a:pPr marL="0" lvl="0" indent="0" rtl="0">
              <a:spcBef>
                <a:spcPts val="0"/>
              </a:spcBef>
              <a:spcAft>
                <a:spcPts val="0"/>
              </a:spcAft>
              <a:buNone/>
            </a:pPr>
            <a:endParaRPr lang="en-AU"/>
          </a:p>
          <a:p>
            <a:pPr marL="0" lvl="0" indent="0" rtl="0">
              <a:spcBef>
                <a:spcPts val="0"/>
              </a:spcBef>
              <a:spcAft>
                <a:spcPts val="0"/>
              </a:spcAft>
              <a:buNone/>
            </a:pPr>
            <a:r>
              <a:rPr lang="en-AU"/>
              <a:t>What does “digital capabilities” mean for you, in your context?</a:t>
            </a:r>
            <a:endParaRPr/>
          </a:p>
        </p:txBody>
      </p:sp>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82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model is designed for learners to make the most of technology, by learning to integrate three types of digital affordance/capability: Functional, Perceptual and Adaptive. </a:t>
            </a:r>
          </a:p>
          <a:p>
            <a:pPr marL="0" marR="0" lvl="0" indent="0" algn="l" rtl="0">
              <a:spcBef>
                <a:spcPts val="0"/>
              </a:spcBef>
              <a:spcAft>
                <a:spcPts val="0"/>
              </a:spcAft>
              <a:buNone/>
            </a:pPr>
            <a:endParaRPr lang="en-US"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These come together to build Innovative Digital Potential. </a:t>
            </a: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054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AU" sz="1200" b="0" i="0" u="none" strike="noStrike" kern="1200">
                <a:solidFill>
                  <a:schemeClr val="tx1"/>
                </a:solidFill>
                <a:effectLst/>
                <a:latin typeface="+mn-lt"/>
                <a:ea typeface="+mn-ea"/>
                <a:cs typeface="+mn-cs"/>
              </a:rPr>
              <a:t>Highlight that the difference between Perceptual and Adaptive affordances is that former are related to outcomes in known contexts, while the latter is about creating innovative outcomes in new and emerging contexts.</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A key finding of the project is that many times educators and students are focusing on the functional, rather than perceptual and adaptive - even though it is adaptive capability that is most valued by industry. </a:t>
            </a:r>
            <a:endParaRPr lang="en-AU" b="0">
              <a:effectLst/>
            </a:endParaRPr>
          </a:p>
          <a:p>
            <a:pPr rtl="0"/>
            <a:r>
              <a:rPr lang="en-AU" b="0">
                <a:effectLst/>
              </a:rPr>
              <a:t/>
            </a:r>
            <a:br>
              <a:rPr lang="en-AU" b="0">
                <a:effectLst/>
              </a:rPr>
            </a:br>
            <a:r>
              <a:rPr lang="en-AU" sz="1200" b="0" i="0" u="none" strike="noStrike" kern="1200">
                <a:solidFill>
                  <a:schemeClr val="tx1"/>
                </a:solidFill>
                <a:effectLst/>
                <a:latin typeface="+mn-lt"/>
                <a:ea typeface="+mn-ea"/>
                <a:cs typeface="+mn-cs"/>
              </a:rPr>
              <a:t>While we need to avoid assumptions about students as digital natives and therefore functional needs to be addressed, for full Innovative Digital Potential  goal of Adaptive, which requires some functional knowledge/skills + perceptual experience.</a:t>
            </a:r>
            <a:endParaRPr lang="en-AU" b="0">
              <a:effectLst/>
            </a:endParaRPr>
          </a:p>
          <a:p>
            <a:r>
              <a:rPr lang="en-AU"/>
              <a:t/>
            </a:r>
            <a:br>
              <a:rPr lang="en-AU"/>
            </a:br>
            <a:endParaRPr/>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95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00D57E-39F7-48F2-972B-BAE02FCEA8EF}"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381065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D57E-39F7-48F2-972B-BAE02FCEA8EF}"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5669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D57E-39F7-48F2-972B-BAE02FCEA8EF}"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409439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D57E-39F7-48F2-972B-BAE02FCEA8EF}"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159543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0D57E-39F7-48F2-972B-BAE02FCEA8EF}"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157632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0D57E-39F7-48F2-972B-BAE02FCEA8EF}"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110477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0D57E-39F7-48F2-972B-BAE02FCEA8EF}" type="datetimeFigureOut">
              <a:rPr lang="en-US" smtClean="0"/>
              <a:t>5/6/18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48713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0D57E-39F7-48F2-972B-BAE02FCEA8EF}" type="datetimeFigureOut">
              <a:rPr lang="en-US" smtClean="0"/>
              <a:t>5/6/18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122318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0D57E-39F7-48F2-972B-BAE02FCEA8EF}" type="datetimeFigureOut">
              <a:rPr lang="en-US" smtClean="0"/>
              <a:t>5/6/18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372009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0D57E-39F7-48F2-972B-BAE02FCEA8EF}"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295136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0D57E-39F7-48F2-972B-BAE02FCEA8EF}"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9054C-120F-4D7B-BB0C-6F3E489C87C3}" type="slidenum">
              <a:rPr lang="en-US" smtClean="0"/>
              <a:t>‹#›</a:t>
            </a:fld>
            <a:endParaRPr lang="en-US"/>
          </a:p>
        </p:txBody>
      </p:sp>
    </p:spTree>
    <p:extLst>
      <p:ext uri="{BB962C8B-B14F-4D97-AF65-F5344CB8AC3E}">
        <p14:creationId xmlns:p14="http://schemas.microsoft.com/office/powerpoint/2010/main" val="3485296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0D57E-39F7-48F2-972B-BAE02FCEA8EF}" type="datetimeFigureOut">
              <a:rPr lang="en-US" smtClean="0"/>
              <a:t>5/6/18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9054C-120F-4D7B-BB0C-6F3E489C87C3}" type="slidenum">
              <a:rPr lang="en-US" smtClean="0"/>
              <a:t>‹#›</a:t>
            </a:fld>
            <a:endParaRPr lang="en-US"/>
          </a:p>
        </p:txBody>
      </p:sp>
    </p:spTree>
    <p:extLst>
      <p:ext uri="{BB962C8B-B14F-4D97-AF65-F5344CB8AC3E}">
        <p14:creationId xmlns:p14="http://schemas.microsoft.com/office/powerpoint/2010/main" val="287649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82D82-BF79-E540-8A60-823F26680783}"/>
              </a:ext>
            </a:extLst>
          </p:cNvPr>
          <p:cNvSpPr>
            <a:spLocks noGrp="1"/>
          </p:cNvSpPr>
          <p:nvPr>
            <p:ph type="ctrTitle"/>
          </p:nvPr>
        </p:nvSpPr>
        <p:spPr/>
        <p:txBody>
          <a:bodyPr/>
          <a:lstStyle/>
          <a:p>
            <a:r>
              <a:rPr lang="en-AU" dirty="0"/>
              <a:t>Digital Capabilities Workshop</a:t>
            </a:r>
          </a:p>
        </p:txBody>
      </p:sp>
      <p:sp>
        <p:nvSpPr>
          <p:cNvPr id="3" name="Subtitle 2">
            <a:extLst>
              <a:ext uri="{FF2B5EF4-FFF2-40B4-BE49-F238E27FC236}">
                <a16:creationId xmlns:a16="http://schemas.microsoft.com/office/drawing/2014/main" xmlns="" id="{06AEB56C-26B8-C84B-80E4-C565568681EC}"/>
              </a:ext>
            </a:extLst>
          </p:cNvPr>
          <p:cNvSpPr>
            <a:spLocks noGrp="1"/>
          </p:cNvSpPr>
          <p:nvPr>
            <p:ph type="subTitle" idx="1"/>
          </p:nvPr>
        </p:nvSpPr>
        <p:spPr/>
        <p:txBody>
          <a:bodyPr/>
          <a:lstStyle/>
          <a:p>
            <a:r>
              <a:rPr lang="en-AU" dirty="0"/>
              <a:t>&lt;INSERT WORKSHOP DETAILS&gt;</a:t>
            </a:r>
          </a:p>
        </p:txBody>
      </p:sp>
    </p:spTree>
    <p:extLst>
      <p:ext uri="{BB962C8B-B14F-4D97-AF65-F5344CB8AC3E}">
        <p14:creationId xmlns:p14="http://schemas.microsoft.com/office/powerpoint/2010/main" val="96520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166192" y="325369"/>
            <a:ext cx="10174356" cy="7480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Digital Affordances</a:t>
            </a:r>
            <a:endParaRPr/>
          </a:p>
        </p:txBody>
      </p:sp>
      <p:pic>
        <p:nvPicPr>
          <p:cNvPr id="136" name="Shape 136"/>
          <p:cNvPicPr preferRelativeResize="0"/>
          <p:nvPr/>
        </p:nvPicPr>
        <p:blipFill rotWithShape="1">
          <a:blip r:embed="rId3">
            <a:alphaModFix/>
          </a:blip>
          <a:srcRect/>
          <a:stretch/>
        </p:blipFill>
        <p:spPr>
          <a:xfrm>
            <a:off x="3016354" y="1312107"/>
            <a:ext cx="7023764" cy="4969565"/>
          </a:xfrm>
          <a:prstGeom prst="rect">
            <a:avLst/>
          </a:prstGeom>
          <a:noFill/>
          <a:ln>
            <a:noFill/>
          </a:ln>
        </p:spPr>
      </p:pic>
    </p:spTree>
    <p:extLst>
      <p:ext uri="{BB962C8B-B14F-4D97-AF65-F5344CB8AC3E}">
        <p14:creationId xmlns:p14="http://schemas.microsoft.com/office/powerpoint/2010/main" val="175213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8200" y="365125"/>
            <a:ext cx="10515600" cy="107410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Digital </a:t>
            </a:r>
            <a:r>
              <a:rPr lang="en-US" sz="4000" b="0" i="0" u="none" strike="noStrike" cap="none">
                <a:solidFill>
                  <a:schemeClr val="dk1"/>
                </a:solidFill>
                <a:latin typeface="Calibri"/>
                <a:ea typeface="Calibri"/>
                <a:cs typeface="Calibri"/>
                <a:sym typeface="Calibri"/>
              </a:rPr>
              <a:t>Affordances</a:t>
            </a:r>
            <a:endParaRPr/>
          </a:p>
        </p:txBody>
      </p:sp>
      <p:sp>
        <p:nvSpPr>
          <p:cNvPr id="142" name="Shape 142"/>
          <p:cNvSpPr txBox="1">
            <a:spLocks noGrp="1"/>
          </p:cNvSpPr>
          <p:nvPr>
            <p:ph type="body" idx="1"/>
          </p:nvPr>
        </p:nvSpPr>
        <p:spPr>
          <a:xfrm>
            <a:off x="838200" y="1439228"/>
            <a:ext cx="10911840" cy="500729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000"/>
              <a:buFont typeface="Arial"/>
              <a:buNone/>
            </a:pPr>
            <a:r>
              <a:rPr lang="en-US" sz="2600" b="1" i="0" u="none" strike="noStrike" cap="none">
                <a:solidFill>
                  <a:schemeClr val="dk1"/>
                </a:solidFill>
                <a:latin typeface="Calibri"/>
                <a:ea typeface="Calibri"/>
                <a:cs typeface="Calibri"/>
                <a:sym typeface="Calibri"/>
              </a:rPr>
              <a:t>Functional affordances </a:t>
            </a:r>
            <a:r>
              <a:rPr lang="en-US" sz="2600" b="0" i="0" u="none" strike="noStrike" cap="none">
                <a:solidFill>
                  <a:schemeClr val="dk1"/>
                </a:solidFill>
                <a:latin typeface="Calibri"/>
                <a:ea typeface="Calibri"/>
                <a:cs typeface="Calibri"/>
                <a:sym typeface="Calibri"/>
              </a:rPr>
              <a:t>relate to the operation of technology; this includes naming, knowing and operating the features of a technology/technologies to perform tasks.</a:t>
            </a:r>
            <a:endParaRPr sz="2600"/>
          </a:p>
          <a:p>
            <a:pPr marL="0" marR="0" lvl="0" indent="0" algn="l" rtl="0">
              <a:lnSpc>
                <a:spcPct val="80000"/>
              </a:lnSpc>
              <a:spcBef>
                <a:spcPts val="1000"/>
              </a:spcBef>
              <a:spcAft>
                <a:spcPts val="0"/>
              </a:spcAft>
              <a:buClr>
                <a:schemeClr val="dk1"/>
              </a:buClr>
              <a:buSzPts val="3000"/>
              <a:buFont typeface="Arial"/>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2600" b="1" i="0" u="none" strike="noStrike" cap="none">
                <a:solidFill>
                  <a:schemeClr val="dk1"/>
                </a:solidFill>
                <a:latin typeface="Calibri"/>
                <a:ea typeface="Calibri"/>
                <a:cs typeface="Calibri"/>
                <a:sym typeface="Calibri"/>
              </a:rPr>
              <a:t>Perceptual affordances </a:t>
            </a:r>
            <a:r>
              <a:rPr lang="en-US" sz="2600" b="0" i="0" u="none" strike="noStrike" cap="none">
                <a:solidFill>
                  <a:schemeClr val="dk1"/>
                </a:solidFill>
                <a:latin typeface="Calibri"/>
                <a:ea typeface="Calibri"/>
                <a:cs typeface="Calibri"/>
                <a:sym typeface="Calibri"/>
              </a:rPr>
              <a:t>relate to interpretation and being discerning about technology tools and practices for their suitability and in-context operation for outcomes in known contexts. </a:t>
            </a:r>
            <a:endParaRPr sz="2600"/>
          </a:p>
          <a:p>
            <a:pPr marL="0" marR="0" lvl="0" indent="0" algn="l" rtl="0">
              <a:lnSpc>
                <a:spcPct val="80000"/>
              </a:lnSpc>
              <a:spcBef>
                <a:spcPts val="1000"/>
              </a:spcBef>
              <a:spcAft>
                <a:spcPts val="0"/>
              </a:spcAft>
              <a:buClr>
                <a:schemeClr val="dk1"/>
              </a:buClr>
              <a:buSzPts val="3000"/>
              <a:buFont typeface="Arial"/>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2600" b="1" i="0" u="none" strike="noStrike" cap="none">
                <a:solidFill>
                  <a:schemeClr val="dk1"/>
                </a:solidFill>
                <a:latin typeface="Calibri"/>
                <a:ea typeface="Calibri"/>
                <a:cs typeface="Calibri"/>
                <a:sym typeface="Calibri"/>
              </a:rPr>
              <a:t>Adaptive affordances </a:t>
            </a:r>
            <a:r>
              <a:rPr lang="en-US" sz="2600" b="0" i="0" u="none" strike="noStrike" cap="none">
                <a:solidFill>
                  <a:schemeClr val="dk1"/>
                </a:solidFill>
                <a:latin typeface="Calibri"/>
                <a:ea typeface="Calibri"/>
                <a:cs typeface="Calibri"/>
                <a:sym typeface="Calibri"/>
              </a:rPr>
              <a:t>relate to imagining, adapting and extending technology use in previously unexplored and emerging contexts for innovative outcomes; this requires some functional knowledge/skills and perceptual experience.</a:t>
            </a:r>
            <a:endParaRPr sz="2600"/>
          </a:p>
          <a:p>
            <a:pPr marL="0" marR="0" lvl="0" indent="0" algn="l" rtl="0">
              <a:lnSpc>
                <a:spcPct val="8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43" name="Shape 143"/>
          <p:cNvSpPr txBox="1"/>
          <p:nvPr/>
        </p:nvSpPr>
        <p:spPr>
          <a:xfrm>
            <a:off x="1960115" y="5788212"/>
            <a:ext cx="8667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(Source: adapted from Best 2009; Evans et al. 2017; Fray et al. 2017)</a:t>
            </a:r>
            <a:endParaRPr/>
          </a:p>
        </p:txBody>
      </p:sp>
    </p:spTree>
    <p:extLst>
      <p:ext uri="{BB962C8B-B14F-4D97-AF65-F5344CB8AC3E}">
        <p14:creationId xmlns:p14="http://schemas.microsoft.com/office/powerpoint/2010/main" val="420331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273685"/>
            <a:ext cx="10515600" cy="45783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E.g: Data Domain (Journalism)</a:t>
            </a:r>
            <a:endParaRPr/>
          </a:p>
        </p:txBody>
      </p:sp>
      <p:pic>
        <p:nvPicPr>
          <p:cNvPr id="149" name="Shape 149"/>
          <p:cNvPicPr preferRelativeResize="0"/>
          <p:nvPr/>
        </p:nvPicPr>
        <p:blipFill rotWithShape="1">
          <a:blip r:embed="rId3">
            <a:alphaModFix/>
          </a:blip>
          <a:srcRect/>
          <a:stretch/>
        </p:blipFill>
        <p:spPr>
          <a:xfrm>
            <a:off x="1138893" y="914400"/>
            <a:ext cx="10214907" cy="5735320"/>
          </a:xfrm>
          <a:prstGeom prst="rect">
            <a:avLst/>
          </a:prstGeom>
          <a:noFill/>
          <a:ln>
            <a:noFill/>
          </a:ln>
        </p:spPr>
      </p:pic>
    </p:spTree>
    <p:extLst>
      <p:ext uri="{BB962C8B-B14F-4D97-AF65-F5344CB8AC3E}">
        <p14:creationId xmlns:p14="http://schemas.microsoft.com/office/powerpoint/2010/main" val="250574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166192" y="325369"/>
            <a:ext cx="10174356" cy="7480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Reflection</a:t>
            </a:r>
            <a:r>
              <a:rPr lang="en-US" sz="3600"/>
              <a:t>-</a:t>
            </a:r>
            <a:r>
              <a:rPr lang="en-US" sz="3600" b="0" i="0" u="none" strike="noStrike" cap="none">
                <a:solidFill>
                  <a:schemeClr val="dk1"/>
                </a:solidFill>
                <a:latin typeface="Calibri"/>
                <a:ea typeface="Calibri"/>
                <a:cs typeface="Calibri"/>
                <a:sym typeface="Calibri"/>
              </a:rPr>
              <a:t>in</a:t>
            </a:r>
            <a:r>
              <a:rPr lang="en-US" sz="3600"/>
              <a:t>-</a:t>
            </a:r>
            <a:r>
              <a:rPr lang="en-US" sz="3600" b="0" i="0" u="none" strike="noStrike" cap="none">
                <a:solidFill>
                  <a:schemeClr val="dk1"/>
                </a:solidFill>
                <a:latin typeface="Calibri"/>
                <a:ea typeface="Calibri"/>
                <a:cs typeface="Calibri"/>
                <a:sym typeface="Calibri"/>
              </a:rPr>
              <a:t>Action For Building Adaptive Capability</a:t>
            </a:r>
            <a:endParaRPr/>
          </a:p>
        </p:txBody>
      </p:sp>
      <p:pic>
        <p:nvPicPr>
          <p:cNvPr id="156" name="Shape 156"/>
          <p:cNvPicPr preferRelativeResize="0"/>
          <p:nvPr/>
        </p:nvPicPr>
        <p:blipFill rotWithShape="1">
          <a:blip r:embed="rId3">
            <a:alphaModFix/>
          </a:blip>
          <a:srcRect t="18261"/>
          <a:stretch/>
        </p:blipFill>
        <p:spPr>
          <a:xfrm>
            <a:off x="1873828" y="1172817"/>
            <a:ext cx="9219597" cy="5605670"/>
          </a:xfrm>
          <a:prstGeom prst="rect">
            <a:avLst/>
          </a:prstGeom>
          <a:noFill/>
          <a:ln>
            <a:noFill/>
          </a:ln>
        </p:spPr>
      </p:pic>
    </p:spTree>
    <p:extLst>
      <p:ext uri="{BB962C8B-B14F-4D97-AF65-F5344CB8AC3E}">
        <p14:creationId xmlns:p14="http://schemas.microsoft.com/office/powerpoint/2010/main" val="223396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166192" y="325369"/>
            <a:ext cx="10174356" cy="7480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Digital affordance developmental learning model in action</a:t>
            </a:r>
            <a:endParaRPr sz="3240" b="0" i="0" u="none" strike="noStrike" cap="none">
              <a:solidFill>
                <a:schemeClr val="dk1"/>
              </a:solidFill>
              <a:latin typeface="Calibri"/>
              <a:ea typeface="Calibri"/>
              <a:cs typeface="Calibri"/>
              <a:sym typeface="Calibri"/>
            </a:endParaRPr>
          </a:p>
        </p:txBody>
      </p:sp>
      <p:pic>
        <p:nvPicPr>
          <p:cNvPr id="175" name="Shape 175"/>
          <p:cNvPicPr preferRelativeResize="0"/>
          <p:nvPr/>
        </p:nvPicPr>
        <p:blipFill rotWithShape="1">
          <a:blip r:embed="rId3">
            <a:alphaModFix/>
          </a:blip>
          <a:srcRect/>
          <a:stretch/>
        </p:blipFill>
        <p:spPr>
          <a:xfrm>
            <a:off x="2918165" y="1233436"/>
            <a:ext cx="6861940" cy="5395963"/>
          </a:xfrm>
          <a:prstGeom prst="rect">
            <a:avLst/>
          </a:prstGeom>
          <a:noFill/>
          <a:ln>
            <a:noFill/>
          </a:ln>
        </p:spPr>
      </p:pic>
    </p:spTree>
    <p:extLst>
      <p:ext uri="{BB962C8B-B14F-4D97-AF65-F5344CB8AC3E}">
        <p14:creationId xmlns:p14="http://schemas.microsoft.com/office/powerpoint/2010/main" val="61782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8200" y="365125"/>
            <a:ext cx="10515600" cy="107410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Using the Learning Model</a:t>
            </a:r>
            <a:endParaRPr sz="40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838200" y="1439228"/>
            <a:ext cx="10911840" cy="50072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Digital Capabilities Descriptors can be used in different ways, such as:</a:t>
            </a:r>
            <a:endParaRPr/>
          </a:p>
          <a:p>
            <a:pPr marL="0" marR="0" lvl="0" indent="0" algn="l" rtl="0">
              <a:lnSpc>
                <a:spcPct val="90000"/>
              </a:lnSpc>
              <a:spcBef>
                <a:spcPts val="1000"/>
              </a:spcBef>
              <a:spcAft>
                <a:spcPts val="0"/>
              </a:spcAft>
              <a:buClr>
                <a:schemeClr val="dk1"/>
              </a:buClr>
              <a:buSzPts val="3600"/>
              <a:buFont typeface="Arial"/>
              <a:buNone/>
            </a:pPr>
            <a:endParaRPr sz="1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guiding the design of assessment and learning activities to enhance existing curriculum</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guiding new program and course/unit development</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guiding teaching plans focused on particular technology </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71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365125"/>
            <a:ext cx="10515600" cy="107410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Identified Success Factors</a:t>
            </a:r>
            <a:endParaRPr sz="40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838200" y="1439228"/>
            <a:ext cx="10911840" cy="50072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whole-of-program approaches to implementing the learning model as opposed to isolated interventions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support for students to adopt reflective, analytical and evaluative approaches to the uses of technology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students able to position and discuss their work as demonstrating Functional, Perceptual and (ideally) Adaptive digital capabilities, with insights into further growth needed. </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80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838200" y="365125"/>
            <a:ext cx="10515600" cy="519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Examples - see website</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06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838200" y="365125"/>
            <a:ext cx="10515600" cy="51898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is happening in your industry?</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79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838200" y="365125"/>
            <a:ext cx="10515600" cy="51898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How can we better support students</a:t>
            </a:r>
            <a:endParaRPr/>
          </a:p>
          <a:p>
            <a:pPr marL="0" marR="0" lvl="0" indent="0" algn="ctr"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 for the future of work?</a:t>
            </a:r>
            <a:endParaRPr/>
          </a:p>
        </p:txBody>
      </p:sp>
    </p:spTree>
    <p:extLst>
      <p:ext uri="{BB962C8B-B14F-4D97-AF65-F5344CB8AC3E}">
        <p14:creationId xmlns:p14="http://schemas.microsoft.com/office/powerpoint/2010/main" val="225241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524000" y="758650"/>
            <a:ext cx="9144000" cy="2843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dirty="0">
                <a:solidFill>
                  <a:schemeClr val="bg1"/>
                </a:solidFill>
                <a:ea typeface="Calibri"/>
                <a:cs typeface="Calibri"/>
                <a:sym typeface="Calibri"/>
              </a:rPr>
              <a:t>1. Introduction to the Digital </a:t>
            </a:r>
            <a:r>
              <a:rPr lang="en-US" dirty="0">
                <a:solidFill>
                  <a:schemeClr val="bg1"/>
                </a:solidFill>
              </a:rPr>
              <a:t>Affordances Developmental</a:t>
            </a:r>
            <a:r>
              <a:rPr lang="en-US" sz="6000" b="0" i="0" u="none" strike="noStrike" cap="none" dirty="0">
                <a:solidFill>
                  <a:schemeClr val="bg1"/>
                </a:solidFill>
                <a:ea typeface="Calibri"/>
                <a:cs typeface="Calibri"/>
                <a:sym typeface="Calibri"/>
              </a:rPr>
              <a:t> Learning Model</a:t>
            </a:r>
            <a:endParaRPr dirty="0">
              <a:solidFill>
                <a:schemeClr val="bg1"/>
              </a:solidFill>
            </a:endParaRPr>
          </a:p>
        </p:txBody>
      </p:sp>
    </p:spTree>
    <p:extLst>
      <p:ext uri="{BB962C8B-B14F-4D97-AF65-F5344CB8AC3E}">
        <p14:creationId xmlns:p14="http://schemas.microsoft.com/office/powerpoint/2010/main" val="226698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838200" y="365125"/>
            <a:ext cx="10515600" cy="51898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How might you use this learning model in your teaching?</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97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524000" y="758650"/>
            <a:ext cx="9144000" cy="2843400"/>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6000"/>
            </a:pPr>
            <a:r>
              <a:rPr lang="en-US">
                <a:solidFill>
                  <a:schemeClr val="bg1"/>
                </a:solidFill>
                <a:ea typeface="Calibri"/>
                <a:cs typeface="Calibri"/>
                <a:sym typeface="Calibri"/>
              </a:rPr>
              <a:t>2. Developing Digital Descriptors for Your Subject</a:t>
            </a:r>
            <a:endParaRPr>
              <a:solidFill>
                <a:schemeClr val="bg1"/>
              </a:solidFill>
            </a:endParaRPr>
          </a:p>
        </p:txBody>
      </p:sp>
    </p:spTree>
    <p:extLst>
      <p:ext uri="{BB962C8B-B14F-4D97-AF65-F5344CB8AC3E}">
        <p14:creationId xmlns:p14="http://schemas.microsoft.com/office/powerpoint/2010/main" val="327827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157E-9019-9B44-93B9-73F9FA3EBA0D}"/>
              </a:ext>
            </a:extLst>
          </p:cNvPr>
          <p:cNvSpPr>
            <a:spLocks noGrp="1"/>
          </p:cNvSpPr>
          <p:nvPr>
            <p:ph type="title"/>
          </p:nvPr>
        </p:nvSpPr>
        <p:spPr/>
        <p:txBody>
          <a:bodyPr/>
          <a:lstStyle/>
          <a:p>
            <a:r>
              <a:rPr lang="en-US"/>
              <a:t>Aims</a:t>
            </a:r>
          </a:p>
        </p:txBody>
      </p:sp>
      <p:sp>
        <p:nvSpPr>
          <p:cNvPr id="3" name="Content Placeholder 2">
            <a:extLst>
              <a:ext uri="{FF2B5EF4-FFF2-40B4-BE49-F238E27FC236}">
                <a16:creationId xmlns:a16="http://schemas.microsoft.com/office/drawing/2014/main" xmlns="" id="{E21B9184-BE75-2C4E-A9CC-2DC1BECEC30E}"/>
              </a:ext>
            </a:extLst>
          </p:cNvPr>
          <p:cNvSpPr>
            <a:spLocks noGrp="1"/>
          </p:cNvSpPr>
          <p:nvPr>
            <p:ph idx="1"/>
          </p:nvPr>
        </p:nvSpPr>
        <p:spPr/>
        <p:txBody>
          <a:bodyPr>
            <a:normAutofit/>
          </a:bodyPr>
          <a:lstStyle/>
          <a:p>
            <a:pPr marL="357188" indent="-357188"/>
            <a:r>
              <a:rPr lang="en-AU" sz="4800" dirty="0"/>
              <a:t>Practise</a:t>
            </a:r>
            <a:r>
              <a:rPr lang="en-US" sz="4800" dirty="0"/>
              <a:t> how to use or adapt digital descriptors </a:t>
            </a:r>
          </a:p>
          <a:p>
            <a:pPr marL="357188" indent="-357188"/>
            <a:r>
              <a:rPr lang="en-US" sz="4800" dirty="0"/>
              <a:t>Explore ways to develop digital descriptors</a:t>
            </a:r>
            <a:br>
              <a:rPr lang="en-US" sz="4800" dirty="0"/>
            </a:br>
            <a:endParaRPr lang="en-US" sz="4800" dirty="0"/>
          </a:p>
        </p:txBody>
      </p:sp>
    </p:spTree>
    <p:extLst>
      <p:ext uri="{BB962C8B-B14F-4D97-AF65-F5344CB8AC3E}">
        <p14:creationId xmlns:p14="http://schemas.microsoft.com/office/powerpoint/2010/main" val="57185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B0CFF-5406-A34C-A15D-D5313DA7ED41}"/>
              </a:ext>
            </a:extLst>
          </p:cNvPr>
          <p:cNvSpPr>
            <a:spLocks noGrp="1"/>
          </p:cNvSpPr>
          <p:nvPr>
            <p:ph type="title"/>
          </p:nvPr>
        </p:nvSpPr>
        <p:spPr>
          <a:xfrm>
            <a:off x="1166192" y="325369"/>
            <a:ext cx="10174356" cy="748057"/>
          </a:xfrm>
        </p:spPr>
        <p:txBody>
          <a:bodyPr>
            <a:normAutofit fontScale="90000"/>
          </a:bodyPr>
          <a:lstStyle/>
          <a:p>
            <a:pPr algn="ctr"/>
            <a:r>
              <a:rPr lang="en-AU" b="1"/>
              <a:t>Digital affordance developmental learning model in action</a:t>
            </a:r>
            <a:endParaRPr lang="en-AU" sz="3600"/>
          </a:p>
        </p:txBody>
      </p:sp>
      <p:pic>
        <p:nvPicPr>
          <p:cNvPr id="5" name="Picture 4">
            <a:extLst>
              <a:ext uri="{FF2B5EF4-FFF2-40B4-BE49-F238E27FC236}">
                <a16:creationId xmlns:a16="http://schemas.microsoft.com/office/drawing/2014/main" xmlns="" id="{3EE5681C-3EA8-5748-9C66-072F70746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165" y="1233436"/>
            <a:ext cx="6861940" cy="5395963"/>
          </a:xfrm>
          <a:prstGeom prst="rect">
            <a:avLst/>
          </a:prstGeom>
        </p:spPr>
      </p:pic>
    </p:spTree>
    <p:extLst>
      <p:ext uri="{BB962C8B-B14F-4D97-AF65-F5344CB8AC3E}">
        <p14:creationId xmlns:p14="http://schemas.microsoft.com/office/powerpoint/2010/main" val="367063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157E-9019-9B44-93B9-73F9FA3EBA0D}"/>
              </a:ext>
            </a:extLst>
          </p:cNvPr>
          <p:cNvSpPr>
            <a:spLocks noGrp="1"/>
          </p:cNvSpPr>
          <p:nvPr>
            <p:ph type="title"/>
          </p:nvPr>
        </p:nvSpPr>
        <p:spPr/>
        <p:txBody>
          <a:bodyPr/>
          <a:lstStyle/>
          <a:p>
            <a:r>
              <a:rPr lang="en-US"/>
              <a:t>Different ways to develop Digital Descriptors</a:t>
            </a:r>
          </a:p>
        </p:txBody>
      </p:sp>
      <p:sp>
        <p:nvSpPr>
          <p:cNvPr id="3" name="Content Placeholder 2">
            <a:extLst>
              <a:ext uri="{FF2B5EF4-FFF2-40B4-BE49-F238E27FC236}">
                <a16:creationId xmlns:a16="http://schemas.microsoft.com/office/drawing/2014/main" xmlns="" id="{E21B9184-BE75-2C4E-A9CC-2DC1BECEC30E}"/>
              </a:ext>
            </a:extLst>
          </p:cNvPr>
          <p:cNvSpPr>
            <a:spLocks noGrp="1"/>
          </p:cNvSpPr>
          <p:nvPr>
            <p:ph idx="1"/>
          </p:nvPr>
        </p:nvSpPr>
        <p:spPr/>
        <p:txBody>
          <a:bodyPr>
            <a:normAutofit/>
          </a:bodyPr>
          <a:lstStyle/>
          <a:p>
            <a:pPr marL="514350" indent="-514350">
              <a:buFont typeface="+mj-lt"/>
              <a:buAutoNum type="arabicPeriod"/>
            </a:pPr>
            <a:r>
              <a:rPr lang="en-US" sz="4800"/>
              <a:t>Use existing Descriptors</a:t>
            </a:r>
          </a:p>
          <a:p>
            <a:pPr marL="514350" indent="-514350">
              <a:buFont typeface="+mj-lt"/>
              <a:buAutoNum type="arabicPeriod"/>
            </a:pPr>
            <a:r>
              <a:rPr lang="en-US" sz="4800"/>
              <a:t>Adapt Descriptors</a:t>
            </a:r>
          </a:p>
          <a:p>
            <a:pPr marL="514350" indent="-514350">
              <a:buFont typeface="+mj-lt"/>
              <a:buAutoNum type="arabicPeriod"/>
            </a:pPr>
            <a:r>
              <a:rPr lang="en-US" sz="4800"/>
              <a:t>Create new Descriptors for your discipline</a:t>
            </a:r>
          </a:p>
          <a:p>
            <a:pPr marL="514350" indent="-514350">
              <a:buFont typeface="+mj-lt"/>
              <a:buAutoNum type="arabicPeriod"/>
            </a:pPr>
            <a:endParaRPr lang="en-US" sz="4800"/>
          </a:p>
        </p:txBody>
      </p:sp>
    </p:spTree>
    <p:extLst>
      <p:ext uri="{BB962C8B-B14F-4D97-AF65-F5344CB8AC3E}">
        <p14:creationId xmlns:p14="http://schemas.microsoft.com/office/powerpoint/2010/main" val="164573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179CA-B314-9A44-8BB6-8E6D896FF22B}"/>
              </a:ext>
            </a:extLst>
          </p:cNvPr>
          <p:cNvSpPr>
            <a:spLocks noGrp="1"/>
          </p:cNvSpPr>
          <p:nvPr>
            <p:ph type="title"/>
          </p:nvPr>
        </p:nvSpPr>
        <p:spPr>
          <a:xfrm>
            <a:off x="437322" y="273685"/>
            <a:ext cx="10916478" cy="457835"/>
          </a:xfrm>
        </p:spPr>
        <p:txBody>
          <a:bodyPr>
            <a:normAutofit fontScale="90000"/>
          </a:bodyPr>
          <a:lstStyle/>
          <a:p>
            <a:pPr algn="ctr"/>
            <a:r>
              <a:rPr lang="en-US" sz="4000"/>
              <a:t>Example: External Communications Domain (Journalism)</a:t>
            </a:r>
          </a:p>
        </p:txBody>
      </p:sp>
      <p:pic>
        <p:nvPicPr>
          <p:cNvPr id="7" name="Picture 6">
            <a:extLst>
              <a:ext uri="{FF2B5EF4-FFF2-40B4-BE49-F238E27FC236}">
                <a16:creationId xmlns:a16="http://schemas.microsoft.com/office/drawing/2014/main" xmlns="" id="{0549DABB-6923-9D42-9D5C-9DE6A0792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738" y="1093145"/>
            <a:ext cx="10214907" cy="5735320"/>
          </a:xfrm>
          <a:prstGeom prst="rect">
            <a:avLst/>
          </a:prstGeom>
        </p:spPr>
      </p:pic>
    </p:spTree>
    <p:extLst>
      <p:ext uri="{BB962C8B-B14F-4D97-AF65-F5344CB8AC3E}">
        <p14:creationId xmlns:p14="http://schemas.microsoft.com/office/powerpoint/2010/main" val="59004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B0CFF-5406-A34C-A15D-D5313DA7ED41}"/>
              </a:ext>
            </a:extLst>
          </p:cNvPr>
          <p:cNvSpPr>
            <a:spLocks noGrp="1"/>
          </p:cNvSpPr>
          <p:nvPr>
            <p:ph type="title"/>
          </p:nvPr>
        </p:nvSpPr>
        <p:spPr>
          <a:xfrm>
            <a:off x="1166192" y="325369"/>
            <a:ext cx="10174356" cy="748057"/>
          </a:xfrm>
        </p:spPr>
        <p:txBody>
          <a:bodyPr>
            <a:normAutofit/>
          </a:bodyPr>
          <a:lstStyle/>
          <a:p>
            <a:pPr algn="ctr"/>
            <a:r>
              <a:rPr lang="en-AU" b="1" dirty="0"/>
              <a:t>Building the Model</a:t>
            </a:r>
            <a:endParaRPr lang="en-AU" sz="3600" dirty="0"/>
          </a:p>
        </p:txBody>
      </p:sp>
      <p:pic>
        <p:nvPicPr>
          <p:cNvPr id="5" name="Picture 4">
            <a:extLst>
              <a:ext uri="{FF2B5EF4-FFF2-40B4-BE49-F238E27FC236}">
                <a16:creationId xmlns:a16="http://schemas.microsoft.com/office/drawing/2014/main" xmlns="" id="{4656CE7D-B5E5-B94F-92F3-8E585269E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94" y="1398795"/>
            <a:ext cx="11289151" cy="4688547"/>
          </a:xfrm>
          <a:prstGeom prst="rect">
            <a:avLst/>
          </a:prstGeom>
        </p:spPr>
      </p:pic>
    </p:spTree>
    <p:extLst>
      <p:ext uri="{BB962C8B-B14F-4D97-AF65-F5344CB8AC3E}">
        <p14:creationId xmlns:p14="http://schemas.microsoft.com/office/powerpoint/2010/main" val="87897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157E-9019-9B44-93B9-73F9FA3EBA0D}"/>
              </a:ext>
            </a:extLst>
          </p:cNvPr>
          <p:cNvSpPr>
            <a:spLocks noGrp="1"/>
          </p:cNvSpPr>
          <p:nvPr>
            <p:ph type="title"/>
          </p:nvPr>
        </p:nvSpPr>
        <p:spPr>
          <a:xfrm>
            <a:off x="838200" y="365125"/>
            <a:ext cx="10711070" cy="1325563"/>
          </a:xfrm>
        </p:spPr>
        <p:txBody>
          <a:bodyPr/>
          <a:lstStyle/>
          <a:p>
            <a:r>
              <a:rPr lang="en-US"/>
              <a:t>Process to develop descriptors for your subject</a:t>
            </a:r>
          </a:p>
        </p:txBody>
      </p:sp>
      <p:sp>
        <p:nvSpPr>
          <p:cNvPr id="3" name="Content Placeholder 2">
            <a:extLst>
              <a:ext uri="{FF2B5EF4-FFF2-40B4-BE49-F238E27FC236}">
                <a16:creationId xmlns:a16="http://schemas.microsoft.com/office/drawing/2014/main" xmlns="" id="{E21B9184-BE75-2C4E-A9CC-2DC1BECEC30E}"/>
              </a:ext>
            </a:extLst>
          </p:cNvPr>
          <p:cNvSpPr>
            <a:spLocks noGrp="1"/>
          </p:cNvSpPr>
          <p:nvPr>
            <p:ph idx="1"/>
          </p:nvPr>
        </p:nvSpPr>
        <p:spPr>
          <a:xfrm>
            <a:off x="838200" y="1825625"/>
            <a:ext cx="10515600" cy="4724262"/>
          </a:xfrm>
        </p:spPr>
        <p:txBody>
          <a:bodyPr>
            <a:normAutofit fontScale="55000" lnSpcReduction="20000"/>
          </a:bodyPr>
          <a:lstStyle/>
          <a:p>
            <a:pPr marL="514350" indent="-514350">
              <a:lnSpc>
                <a:spcPct val="170000"/>
              </a:lnSpc>
              <a:buFont typeface="+mj-lt"/>
              <a:buAutoNum type="arabicPeriod"/>
            </a:pPr>
            <a:r>
              <a:rPr lang="en-US" sz="4800" dirty="0"/>
              <a:t>Identify key domains that are relevant to your program/subject in your discipline’s work practices that are critical to students’ job readiness</a:t>
            </a:r>
          </a:p>
          <a:p>
            <a:pPr marL="514350" indent="-514350">
              <a:lnSpc>
                <a:spcPct val="170000"/>
              </a:lnSpc>
              <a:buFont typeface="+mj-lt"/>
              <a:buAutoNum type="arabicPeriod"/>
            </a:pPr>
            <a:r>
              <a:rPr lang="en-US" sz="4800" dirty="0"/>
              <a:t>Check to see if there are existing digital descriptors that fit or could be adapted</a:t>
            </a:r>
          </a:p>
          <a:p>
            <a:pPr marL="514350" indent="-514350">
              <a:lnSpc>
                <a:spcPct val="170000"/>
              </a:lnSpc>
              <a:buFont typeface="+mj-lt"/>
              <a:buAutoNum type="arabicPeriod"/>
            </a:pPr>
            <a:r>
              <a:rPr lang="en-US" sz="4800" dirty="0"/>
              <a:t>If there are no existing digital descriptors, then identify the functional, perceptual and adaptive affordances of each domain </a:t>
            </a:r>
          </a:p>
          <a:p>
            <a:pPr marL="0" indent="0" algn="r">
              <a:lnSpc>
                <a:spcPct val="170000"/>
              </a:lnSpc>
              <a:buNone/>
            </a:pPr>
            <a:r>
              <a:rPr lang="en-US" sz="4800" i="1" dirty="0"/>
              <a:t>Consultation with industry is recommended!</a:t>
            </a:r>
          </a:p>
        </p:txBody>
      </p:sp>
    </p:spTree>
    <p:extLst>
      <p:ext uri="{BB962C8B-B14F-4D97-AF65-F5344CB8AC3E}">
        <p14:creationId xmlns:p14="http://schemas.microsoft.com/office/powerpoint/2010/main" val="186249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Which digital capabilities are most important in your program/subject? </a:t>
            </a:r>
            <a:endParaRPr lang="en-US" sz="4000" dirty="0"/>
          </a:p>
        </p:txBody>
      </p:sp>
    </p:spTree>
    <p:extLst>
      <p:ext uri="{BB962C8B-B14F-4D97-AF65-F5344CB8AC3E}">
        <p14:creationId xmlns:p14="http://schemas.microsoft.com/office/powerpoint/2010/main" val="19858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Can you use existing descriptors </a:t>
            </a:r>
          </a:p>
          <a:p>
            <a:pPr algn="ctr"/>
            <a:r>
              <a:rPr lang="en-AU"/>
              <a:t>in your program/subject? </a:t>
            </a:r>
            <a:endParaRPr lang="en-US" sz="4000"/>
          </a:p>
        </p:txBody>
      </p:sp>
    </p:spTree>
    <p:extLst>
      <p:ext uri="{BB962C8B-B14F-4D97-AF65-F5344CB8AC3E}">
        <p14:creationId xmlns:p14="http://schemas.microsoft.com/office/powerpoint/2010/main" val="281050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157E-9019-9B44-93B9-73F9FA3EBA0D}"/>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xmlns="" id="{E21B9184-BE75-2C4E-A9CC-2DC1BECEC30E}"/>
              </a:ext>
            </a:extLst>
          </p:cNvPr>
          <p:cNvSpPr>
            <a:spLocks noGrp="1"/>
          </p:cNvSpPr>
          <p:nvPr>
            <p:ph idx="1"/>
          </p:nvPr>
        </p:nvSpPr>
        <p:spPr/>
        <p:txBody>
          <a:bodyPr>
            <a:normAutofit fontScale="92500"/>
          </a:bodyPr>
          <a:lstStyle/>
          <a:p>
            <a:endParaRPr lang="en-US" sz="4800" dirty="0"/>
          </a:p>
          <a:p>
            <a:pPr marL="357188" indent="-357188"/>
            <a:r>
              <a:rPr lang="en-US" sz="4800" dirty="0"/>
              <a:t>Discuss what the learning model is and why it was developed</a:t>
            </a:r>
          </a:p>
          <a:p>
            <a:pPr marL="357188" indent="-357188"/>
            <a:r>
              <a:rPr lang="en-US" sz="4800" dirty="0"/>
              <a:t>Explore how the learning model could be applied broadly and in your own situation</a:t>
            </a:r>
            <a:br>
              <a:rPr lang="en-US" sz="4800" dirty="0"/>
            </a:br>
            <a:endParaRPr lang="en-US" sz="4800" dirty="0"/>
          </a:p>
        </p:txBody>
      </p:sp>
    </p:spTree>
    <p:extLst>
      <p:ext uri="{BB962C8B-B14F-4D97-AF65-F5344CB8AC3E}">
        <p14:creationId xmlns:p14="http://schemas.microsoft.com/office/powerpoint/2010/main" val="129227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Identify 1-3 digital capabilities that are important for your program/subject? </a:t>
            </a:r>
            <a:endParaRPr lang="en-US" sz="4000" dirty="0"/>
          </a:p>
        </p:txBody>
      </p:sp>
    </p:spTree>
    <p:extLst>
      <p:ext uri="{BB962C8B-B14F-4D97-AF65-F5344CB8AC3E}">
        <p14:creationId xmlns:p14="http://schemas.microsoft.com/office/powerpoint/2010/main" val="2436627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the FUNCTIONAL affordances?</a:t>
            </a:r>
          </a:p>
          <a:p>
            <a:pPr algn="ctr"/>
            <a:endParaRPr lang="en-AU"/>
          </a:p>
          <a:p>
            <a:pPr algn="ctr"/>
            <a:endParaRPr lang="en-AU" sz="4000"/>
          </a:p>
          <a:p>
            <a:r>
              <a:rPr lang="en-US" sz="4000" b="1"/>
              <a:t>Functional affordances </a:t>
            </a:r>
            <a:r>
              <a:rPr lang="en-US" sz="4000"/>
              <a:t>relate to the operation of technology; this includes naming, knowing and operating the features of a technology/technologies to perform tasks.</a:t>
            </a:r>
          </a:p>
        </p:txBody>
      </p:sp>
    </p:spTree>
    <p:extLst>
      <p:ext uri="{BB962C8B-B14F-4D97-AF65-F5344CB8AC3E}">
        <p14:creationId xmlns:p14="http://schemas.microsoft.com/office/powerpoint/2010/main" val="93142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the PERCEPTUAL affordances?</a:t>
            </a:r>
          </a:p>
          <a:p>
            <a:pPr algn="ctr"/>
            <a:endParaRPr lang="en-AU"/>
          </a:p>
          <a:p>
            <a:pPr algn="ctr"/>
            <a:endParaRPr lang="en-AU" sz="4000"/>
          </a:p>
          <a:p>
            <a:r>
              <a:rPr lang="en-US" sz="4000" b="1"/>
              <a:t>Perceptual affordances </a:t>
            </a:r>
            <a:r>
              <a:rPr lang="en-US" sz="4000"/>
              <a:t>relate to interpretation and being discerning about technology tools and practices for their suitability and in-context operation for outcomes in known contexts.</a:t>
            </a:r>
          </a:p>
        </p:txBody>
      </p:sp>
    </p:spTree>
    <p:extLst>
      <p:ext uri="{BB962C8B-B14F-4D97-AF65-F5344CB8AC3E}">
        <p14:creationId xmlns:p14="http://schemas.microsoft.com/office/powerpoint/2010/main" val="137837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the ADAPTIVE affordances?</a:t>
            </a:r>
          </a:p>
          <a:p>
            <a:pPr algn="ctr"/>
            <a:endParaRPr lang="en-AU"/>
          </a:p>
          <a:p>
            <a:pPr algn="ctr"/>
            <a:endParaRPr lang="en-AU" sz="4000"/>
          </a:p>
          <a:p>
            <a:r>
              <a:rPr lang="en-US" sz="4000" b="1"/>
              <a:t>Adaptive affordances </a:t>
            </a:r>
            <a:r>
              <a:rPr lang="en-US" sz="4000"/>
              <a:t>relate to imagining, adapting and extending technology use in previously unexplored and emerging contexts for innovative outcomes; this requires some functional knowledge/skills and perceptual experience.</a:t>
            </a:r>
          </a:p>
        </p:txBody>
      </p:sp>
    </p:spTree>
    <p:extLst>
      <p:ext uri="{BB962C8B-B14F-4D97-AF65-F5344CB8AC3E}">
        <p14:creationId xmlns:p14="http://schemas.microsoft.com/office/powerpoint/2010/main" val="15750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How do you/can you engage with industry to identify domains, develop and update </a:t>
            </a:r>
          </a:p>
          <a:p>
            <a:pPr algn="ctr"/>
            <a:r>
              <a:rPr lang="en-US" dirty="0"/>
              <a:t>digital capability descriptors?</a:t>
            </a:r>
            <a:endParaRPr lang="en-US" sz="4000" dirty="0"/>
          </a:p>
        </p:txBody>
      </p:sp>
    </p:spTree>
    <p:extLst>
      <p:ext uri="{BB962C8B-B14F-4D97-AF65-F5344CB8AC3E}">
        <p14:creationId xmlns:p14="http://schemas.microsoft.com/office/powerpoint/2010/main" val="83125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524000" y="758650"/>
            <a:ext cx="9144000" cy="2843400"/>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6000"/>
            </a:pPr>
            <a:r>
              <a:rPr lang="en-US">
                <a:solidFill>
                  <a:schemeClr val="bg1"/>
                </a:solidFill>
                <a:ea typeface="Calibri"/>
                <a:cs typeface="Calibri"/>
                <a:sym typeface="Calibri"/>
              </a:rPr>
              <a:t>3. Using the Learning Model in Teaching</a:t>
            </a:r>
            <a:endParaRPr>
              <a:solidFill>
                <a:schemeClr val="bg1"/>
              </a:solidFill>
            </a:endParaRPr>
          </a:p>
        </p:txBody>
      </p:sp>
    </p:spTree>
    <p:extLst>
      <p:ext uri="{BB962C8B-B14F-4D97-AF65-F5344CB8AC3E}">
        <p14:creationId xmlns:p14="http://schemas.microsoft.com/office/powerpoint/2010/main" val="4001164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157E-9019-9B44-93B9-73F9FA3EBA0D}"/>
              </a:ext>
            </a:extLst>
          </p:cNvPr>
          <p:cNvSpPr>
            <a:spLocks noGrp="1"/>
          </p:cNvSpPr>
          <p:nvPr>
            <p:ph type="title"/>
          </p:nvPr>
        </p:nvSpPr>
        <p:spPr/>
        <p:txBody>
          <a:bodyPr/>
          <a:lstStyle/>
          <a:p>
            <a:r>
              <a:rPr lang="en-US"/>
              <a:t>Aims</a:t>
            </a:r>
          </a:p>
        </p:txBody>
      </p:sp>
      <p:sp>
        <p:nvSpPr>
          <p:cNvPr id="3" name="Content Placeholder 2">
            <a:extLst>
              <a:ext uri="{FF2B5EF4-FFF2-40B4-BE49-F238E27FC236}">
                <a16:creationId xmlns:a16="http://schemas.microsoft.com/office/drawing/2014/main" xmlns="" id="{E21B9184-BE75-2C4E-A9CC-2DC1BECEC30E}"/>
              </a:ext>
            </a:extLst>
          </p:cNvPr>
          <p:cNvSpPr>
            <a:spLocks noGrp="1"/>
          </p:cNvSpPr>
          <p:nvPr>
            <p:ph idx="1"/>
          </p:nvPr>
        </p:nvSpPr>
        <p:spPr/>
        <p:txBody>
          <a:bodyPr>
            <a:normAutofit fontScale="77500" lnSpcReduction="20000"/>
          </a:bodyPr>
          <a:lstStyle/>
          <a:p>
            <a:endParaRPr lang="en-US" sz="4800"/>
          </a:p>
          <a:p>
            <a:pPr marL="357188" indent="-357188"/>
            <a:r>
              <a:rPr lang="en-US" sz="4800"/>
              <a:t>Develop ideas for how to apply the learning model to your curriculum and lesson planning</a:t>
            </a:r>
          </a:p>
          <a:p>
            <a:pPr marL="357188" indent="-357188"/>
            <a:r>
              <a:rPr lang="en-US" sz="4800"/>
              <a:t>Apply digital descriptors to adapt or create Subject Learning Objectives (SLOs)</a:t>
            </a:r>
          </a:p>
          <a:p>
            <a:pPr marL="357188" indent="-357188"/>
            <a:r>
              <a:rPr lang="en-US" sz="4800"/>
              <a:t>Explore ideas for assessing digital capabilities </a:t>
            </a:r>
          </a:p>
          <a:p>
            <a:pPr marL="357188" indent="-357188"/>
            <a:r>
              <a:rPr lang="en-US" sz="4800"/>
              <a:t>Discuss strategies to implement the learning model in your current practice</a:t>
            </a:r>
            <a:br>
              <a:rPr lang="en-US" sz="4800"/>
            </a:br>
            <a:endParaRPr lang="en-US" sz="4800"/>
          </a:p>
        </p:txBody>
      </p:sp>
    </p:spTree>
    <p:extLst>
      <p:ext uri="{BB962C8B-B14F-4D97-AF65-F5344CB8AC3E}">
        <p14:creationId xmlns:p14="http://schemas.microsoft.com/office/powerpoint/2010/main" val="17686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B0CFF-5406-A34C-A15D-D5313DA7ED41}"/>
              </a:ext>
            </a:extLst>
          </p:cNvPr>
          <p:cNvSpPr>
            <a:spLocks noGrp="1"/>
          </p:cNvSpPr>
          <p:nvPr>
            <p:ph type="title"/>
          </p:nvPr>
        </p:nvSpPr>
        <p:spPr>
          <a:xfrm>
            <a:off x="1166192" y="325369"/>
            <a:ext cx="10174356" cy="748057"/>
          </a:xfrm>
        </p:spPr>
        <p:txBody>
          <a:bodyPr>
            <a:normAutofit fontScale="90000"/>
          </a:bodyPr>
          <a:lstStyle/>
          <a:p>
            <a:pPr algn="ctr"/>
            <a:r>
              <a:rPr lang="en-AU" b="1"/>
              <a:t>Digital affordance developmental learning model in action</a:t>
            </a:r>
            <a:endParaRPr lang="en-AU" sz="3600"/>
          </a:p>
        </p:txBody>
      </p:sp>
      <p:pic>
        <p:nvPicPr>
          <p:cNvPr id="5" name="Picture 4">
            <a:extLst>
              <a:ext uri="{FF2B5EF4-FFF2-40B4-BE49-F238E27FC236}">
                <a16:creationId xmlns:a16="http://schemas.microsoft.com/office/drawing/2014/main" xmlns="" id="{3EE5681C-3EA8-5748-9C66-072F70746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165" y="1233436"/>
            <a:ext cx="6861940" cy="5395963"/>
          </a:xfrm>
          <a:prstGeom prst="rect">
            <a:avLst/>
          </a:prstGeom>
        </p:spPr>
      </p:pic>
    </p:spTree>
    <p:extLst>
      <p:ext uri="{BB962C8B-B14F-4D97-AF65-F5344CB8AC3E}">
        <p14:creationId xmlns:p14="http://schemas.microsoft.com/office/powerpoint/2010/main" val="3065109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179CA-B314-9A44-8BB6-8E6D896FF22B}"/>
              </a:ext>
            </a:extLst>
          </p:cNvPr>
          <p:cNvSpPr>
            <a:spLocks noGrp="1"/>
          </p:cNvSpPr>
          <p:nvPr>
            <p:ph type="title"/>
          </p:nvPr>
        </p:nvSpPr>
        <p:spPr>
          <a:xfrm>
            <a:off x="838200" y="365125"/>
            <a:ext cx="10515600" cy="1074103"/>
          </a:xfrm>
        </p:spPr>
        <p:txBody>
          <a:bodyPr/>
          <a:lstStyle/>
          <a:p>
            <a:pPr algn="ctr"/>
            <a:r>
              <a:rPr lang="en-US"/>
              <a:t>Using the Learning Model</a:t>
            </a:r>
            <a:endParaRPr lang="en-US" sz="4000"/>
          </a:p>
        </p:txBody>
      </p:sp>
      <p:sp>
        <p:nvSpPr>
          <p:cNvPr id="3" name="Content Placeholder 2">
            <a:extLst>
              <a:ext uri="{FF2B5EF4-FFF2-40B4-BE49-F238E27FC236}">
                <a16:creationId xmlns:a16="http://schemas.microsoft.com/office/drawing/2014/main" xmlns="" id="{70EF4D2F-9588-1F4D-8E13-7CE52BE1310A}"/>
              </a:ext>
            </a:extLst>
          </p:cNvPr>
          <p:cNvSpPr>
            <a:spLocks noGrp="1"/>
          </p:cNvSpPr>
          <p:nvPr>
            <p:ph idx="1"/>
          </p:nvPr>
        </p:nvSpPr>
        <p:spPr>
          <a:xfrm>
            <a:off x="838200" y="1439228"/>
            <a:ext cx="10911840" cy="5007292"/>
          </a:xfrm>
        </p:spPr>
        <p:txBody>
          <a:bodyPr>
            <a:normAutofit/>
          </a:bodyPr>
          <a:lstStyle/>
          <a:p>
            <a:pPr marL="0" indent="0">
              <a:buNone/>
            </a:pPr>
            <a:r>
              <a:rPr lang="en-US" sz="3600"/>
              <a:t>Digital Capabilities Descriptors can be used in different ways, such as:</a:t>
            </a:r>
          </a:p>
          <a:p>
            <a:pPr marL="0" indent="0">
              <a:buNone/>
            </a:pPr>
            <a:endParaRPr lang="en-US" sz="3600"/>
          </a:p>
          <a:p>
            <a:pPr marL="357188" indent="-357188"/>
            <a:r>
              <a:rPr lang="en-US" sz="3600"/>
              <a:t>guiding the design of assessment and learning activities to enhance existing curriculum</a:t>
            </a:r>
          </a:p>
          <a:p>
            <a:pPr marL="357188" indent="-357188"/>
            <a:r>
              <a:rPr lang="en-US" sz="3600"/>
              <a:t>guiding new program and course/unit development</a:t>
            </a:r>
          </a:p>
          <a:p>
            <a:pPr marL="357188" indent="-357188"/>
            <a:r>
              <a:rPr lang="en-US" sz="3600"/>
              <a:t>guiding teaching plans focused on particular technology </a:t>
            </a:r>
          </a:p>
          <a:p>
            <a:pPr marL="0" indent="0">
              <a:buNone/>
            </a:pPr>
            <a:endParaRPr lang="en-US" sz="3600"/>
          </a:p>
        </p:txBody>
      </p:sp>
    </p:spTree>
    <p:extLst>
      <p:ext uri="{BB962C8B-B14F-4D97-AF65-F5344CB8AC3E}">
        <p14:creationId xmlns:p14="http://schemas.microsoft.com/office/powerpoint/2010/main" val="279515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B0CFF-5406-A34C-A15D-D5313DA7ED41}"/>
              </a:ext>
            </a:extLst>
          </p:cNvPr>
          <p:cNvSpPr>
            <a:spLocks noGrp="1"/>
          </p:cNvSpPr>
          <p:nvPr>
            <p:ph type="title"/>
          </p:nvPr>
        </p:nvSpPr>
        <p:spPr>
          <a:xfrm>
            <a:off x="1166192" y="325369"/>
            <a:ext cx="10174356" cy="748057"/>
          </a:xfrm>
        </p:spPr>
        <p:txBody>
          <a:bodyPr>
            <a:normAutofit fontScale="90000"/>
          </a:bodyPr>
          <a:lstStyle/>
          <a:p>
            <a:pPr algn="ctr"/>
            <a:r>
              <a:rPr lang="en-AU" sz="3600"/>
              <a:t>Reflection in Action For Building Adaptive Capability</a:t>
            </a:r>
          </a:p>
        </p:txBody>
      </p:sp>
      <p:pic>
        <p:nvPicPr>
          <p:cNvPr id="4" name="Picture 3">
            <a:extLst>
              <a:ext uri="{FF2B5EF4-FFF2-40B4-BE49-F238E27FC236}">
                <a16:creationId xmlns:a16="http://schemas.microsoft.com/office/drawing/2014/main" xmlns="" id="{81A8DB51-5641-7F46-B4A3-4F390C8F4BFA}"/>
              </a:ext>
            </a:extLst>
          </p:cNvPr>
          <p:cNvPicPr>
            <a:picLocks noChangeAspect="1"/>
          </p:cNvPicPr>
          <p:nvPr/>
        </p:nvPicPr>
        <p:blipFill rotWithShape="1">
          <a:blip r:embed="rId3">
            <a:extLst>
              <a:ext uri="{28A0092B-C50C-407E-A947-70E740481C1C}">
                <a14:useLocalDpi xmlns:a14="http://schemas.microsoft.com/office/drawing/2010/main" val="0"/>
              </a:ext>
            </a:extLst>
          </a:blip>
          <a:srcRect t="18261"/>
          <a:stretch/>
        </p:blipFill>
        <p:spPr>
          <a:xfrm>
            <a:off x="1873828" y="1172817"/>
            <a:ext cx="9219597" cy="5605670"/>
          </a:xfrm>
          <a:prstGeom prst="rect">
            <a:avLst/>
          </a:prstGeom>
        </p:spPr>
      </p:pic>
    </p:spTree>
    <p:extLst>
      <p:ext uri="{BB962C8B-B14F-4D97-AF65-F5344CB8AC3E}">
        <p14:creationId xmlns:p14="http://schemas.microsoft.com/office/powerpoint/2010/main" val="274379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About the Digital Work Practices Project</a:t>
            </a:r>
            <a:endParaRPr dirty="0"/>
          </a:p>
        </p:txBody>
      </p:sp>
      <p:sp>
        <p:nvSpPr>
          <p:cNvPr id="104" name="Shape 104"/>
          <p:cNvSpPr txBox="1">
            <a:spLocks noGrp="1"/>
          </p:cNvSpPr>
          <p:nvPr>
            <p:ph type="body" idx="1"/>
          </p:nvPr>
        </p:nvSpPr>
        <p:spPr>
          <a:xfrm>
            <a:off x="838200" y="1450935"/>
            <a:ext cx="10515600" cy="4351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590"/>
              <a:buFont typeface="Arial"/>
              <a:buNone/>
            </a:pPr>
            <a:r>
              <a:rPr lang="en-US" sz="2590" b="0" i="1" u="none" strike="noStrike" cap="none" dirty="0">
                <a:solidFill>
                  <a:srgbClr val="FF0000"/>
                </a:solidFill>
                <a:latin typeface="Arial"/>
                <a:ea typeface="Arial"/>
                <a:cs typeface="Arial"/>
                <a:sym typeface="Arial"/>
              </a:rPr>
              <a:t>Digital work practices: where are the jobs, what are they, </a:t>
            </a:r>
            <a:endParaRPr dirty="0"/>
          </a:p>
          <a:p>
            <a:pPr marL="0" marR="0" lvl="0" indent="0" algn="ctr" rtl="0">
              <a:lnSpc>
                <a:spcPct val="90000"/>
              </a:lnSpc>
              <a:spcBef>
                <a:spcPts val="1000"/>
              </a:spcBef>
              <a:spcAft>
                <a:spcPts val="0"/>
              </a:spcAft>
              <a:buClr>
                <a:srgbClr val="FF0000"/>
              </a:buClr>
              <a:buSzPts val="2590"/>
              <a:buFont typeface="Arial"/>
              <a:buNone/>
            </a:pPr>
            <a:r>
              <a:rPr lang="en-US" sz="2590" b="0" i="1" u="none" strike="noStrike" cap="none" dirty="0">
                <a:solidFill>
                  <a:srgbClr val="FF0000"/>
                </a:solidFill>
                <a:latin typeface="Arial"/>
                <a:ea typeface="Arial"/>
                <a:cs typeface="Arial"/>
                <a:sym typeface="Arial"/>
              </a:rPr>
              <a:t>and how prepared are graduates?</a:t>
            </a:r>
            <a:r>
              <a:rPr lang="en-US" sz="2590" b="0" i="0" u="none" strike="noStrike" cap="none" dirty="0">
                <a:solidFill>
                  <a:srgbClr val="FF0000"/>
                </a:solidFill>
                <a:latin typeface="Arial"/>
                <a:ea typeface="Arial"/>
                <a:cs typeface="Arial"/>
                <a:sym typeface="Arial"/>
              </a:rPr>
              <a:t> </a:t>
            </a:r>
            <a:endParaRPr dirty="0"/>
          </a:p>
          <a:p>
            <a:pPr marL="0" marR="0" lvl="0" indent="0" algn="l" rtl="0">
              <a:lnSpc>
                <a:spcPct val="90000"/>
              </a:lnSpc>
              <a:spcBef>
                <a:spcPts val="1000"/>
              </a:spcBef>
              <a:spcAft>
                <a:spcPts val="0"/>
              </a:spcAft>
              <a:buClr>
                <a:schemeClr val="dk1"/>
              </a:buClr>
              <a:buSzPts val="2590"/>
              <a:buFont typeface="Arial"/>
              <a:buNone/>
            </a:pPr>
            <a:r>
              <a:rPr lang="en-US" sz="2590" dirty="0">
                <a:latin typeface="Arial"/>
                <a:ea typeface="Arial"/>
                <a:cs typeface="Arial"/>
                <a:sym typeface="Arial"/>
              </a:rPr>
              <a:t>An Excellence in Learning and Teaching project funded by the Australian Technology Network (ATN) of Universities. </a:t>
            </a:r>
            <a:endParaRPr sz="259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2590"/>
              <a:buFont typeface="Arial"/>
              <a:buNone/>
            </a:pPr>
            <a:endParaRPr sz="70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2590"/>
              <a:buFont typeface="Arial"/>
              <a:buNone/>
            </a:pPr>
            <a:r>
              <a:rPr lang="en-US" sz="2590" b="0" i="0" u="none" strike="noStrike" cap="none" dirty="0">
                <a:solidFill>
                  <a:schemeClr val="dk1"/>
                </a:solidFill>
                <a:latin typeface="Arial"/>
                <a:ea typeface="Arial"/>
                <a:cs typeface="Arial"/>
                <a:sym typeface="Arial"/>
              </a:rPr>
              <a:t>Purpose: to develop and evaluate a learning model, which will help prepare students for digital work practices in employment settings.</a:t>
            </a:r>
            <a:endParaRPr dirty="0"/>
          </a:p>
          <a:p>
            <a:pPr marL="0" marR="0" lvl="0" indent="0" algn="l" rtl="0">
              <a:lnSpc>
                <a:spcPct val="90000"/>
              </a:lnSpc>
              <a:spcBef>
                <a:spcPts val="1000"/>
              </a:spcBef>
              <a:spcAft>
                <a:spcPts val="0"/>
              </a:spcAft>
              <a:buClr>
                <a:schemeClr val="dk1"/>
              </a:buClr>
              <a:buSzPts val="1295"/>
              <a:buFont typeface="Arial"/>
              <a:buNone/>
            </a:pPr>
            <a:endParaRPr sz="7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590"/>
              <a:buFont typeface="Arial"/>
              <a:buNone/>
            </a:pPr>
            <a:r>
              <a:rPr lang="en-US" sz="2590" b="0" i="0" u="none" strike="noStrike" cap="none" dirty="0">
                <a:solidFill>
                  <a:schemeClr val="dk1"/>
                </a:solidFill>
                <a:latin typeface="Arial"/>
                <a:ea typeface="Arial"/>
                <a:cs typeface="Arial"/>
                <a:sym typeface="Arial"/>
              </a:rPr>
              <a:t>Led by RMIT University with Queensland University of Technology and the University of Technology Sydney.</a:t>
            </a:r>
            <a:endParaRPr dirty="0"/>
          </a:p>
          <a:p>
            <a:pPr marL="0" marR="0" lvl="0" indent="0" algn="l" rtl="0">
              <a:lnSpc>
                <a:spcPct val="90000"/>
              </a:lnSpc>
              <a:spcBef>
                <a:spcPts val="1000"/>
              </a:spcBef>
              <a:spcAft>
                <a:spcPts val="0"/>
              </a:spcAft>
              <a:buClr>
                <a:schemeClr val="dk1"/>
              </a:buClr>
              <a:buSzPts val="2590"/>
              <a:buFont typeface="Arial"/>
              <a:buNone/>
            </a:pPr>
            <a:endParaRPr sz="259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590"/>
              <a:buFont typeface="Arial"/>
              <a:buNone/>
            </a:pPr>
            <a:endParaRPr sz="2590" b="0" i="0" u="none" strike="noStrike" cap="none" dirty="0">
              <a:solidFill>
                <a:schemeClr val="dk1"/>
              </a:solidFill>
              <a:latin typeface="Calibri"/>
              <a:ea typeface="Calibri"/>
              <a:cs typeface="Calibri"/>
              <a:sym typeface="Calibri"/>
            </a:endParaRPr>
          </a:p>
        </p:txBody>
      </p:sp>
      <p:pic>
        <p:nvPicPr>
          <p:cNvPr id="5" name="Picture 4" descr="Screen Shot 2018-06-05 at 8.4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856" y="6184304"/>
            <a:ext cx="2888324" cy="473088"/>
          </a:xfrm>
          <a:prstGeom prst="rect">
            <a:avLst/>
          </a:prstGeom>
        </p:spPr>
      </p:pic>
    </p:spTree>
    <p:extLst>
      <p:ext uri="{BB962C8B-B14F-4D97-AF65-F5344CB8AC3E}">
        <p14:creationId xmlns:p14="http://schemas.microsoft.com/office/powerpoint/2010/main" val="2820777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F403C86-2D1D-D446-ADFE-C539C8252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621" y="927435"/>
            <a:ext cx="6479761" cy="5107825"/>
          </a:xfrm>
          <a:prstGeom prst="rect">
            <a:avLst/>
          </a:prstGeom>
        </p:spPr>
      </p:pic>
    </p:spTree>
    <p:extLst>
      <p:ext uri="{BB962C8B-B14F-4D97-AF65-F5344CB8AC3E}">
        <p14:creationId xmlns:p14="http://schemas.microsoft.com/office/powerpoint/2010/main" val="3536728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Choose 1-3 domains for your program/subject </a:t>
            </a:r>
            <a:endParaRPr lang="en-US" sz="4000"/>
          </a:p>
        </p:txBody>
      </p:sp>
    </p:spTree>
    <p:extLst>
      <p:ext uri="{BB962C8B-B14F-4D97-AF65-F5344CB8AC3E}">
        <p14:creationId xmlns:p14="http://schemas.microsoft.com/office/powerpoint/2010/main" val="2555997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Review your Subject Learning Objectives/Outcomes</a:t>
            </a:r>
          </a:p>
          <a:p>
            <a:pPr algn="ctr"/>
            <a:endParaRPr lang="en-AU" sz="4000"/>
          </a:p>
          <a:p>
            <a:pPr algn="ctr"/>
            <a:r>
              <a:rPr lang="en-AU" sz="4000"/>
              <a:t>How do they match with your domains’ descriptors? </a:t>
            </a:r>
            <a:endParaRPr lang="en-US" sz="4000"/>
          </a:p>
        </p:txBody>
      </p:sp>
    </p:spTree>
    <p:extLst>
      <p:ext uri="{BB962C8B-B14F-4D97-AF65-F5344CB8AC3E}">
        <p14:creationId xmlns:p14="http://schemas.microsoft.com/office/powerpoint/2010/main" val="111680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6006C79-59A2-7845-9A91-1D68EF59F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721" y="785190"/>
            <a:ext cx="6668063" cy="5456583"/>
          </a:xfrm>
          <a:prstGeom prst="rect">
            <a:avLst/>
          </a:prstGeom>
        </p:spPr>
      </p:pic>
    </p:spTree>
    <p:extLst>
      <p:ext uri="{BB962C8B-B14F-4D97-AF65-F5344CB8AC3E}">
        <p14:creationId xmlns:p14="http://schemas.microsoft.com/office/powerpoint/2010/main" val="2701337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Examples</a:t>
            </a:r>
            <a:endParaRPr lang="en-US" sz="4000"/>
          </a:p>
        </p:txBody>
      </p:sp>
    </p:spTree>
    <p:extLst>
      <p:ext uri="{BB962C8B-B14F-4D97-AF65-F5344CB8AC3E}">
        <p14:creationId xmlns:p14="http://schemas.microsoft.com/office/powerpoint/2010/main" val="982595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179CA-B314-9A44-8BB6-8E6D896FF22B}"/>
              </a:ext>
            </a:extLst>
          </p:cNvPr>
          <p:cNvSpPr>
            <a:spLocks noGrp="1"/>
          </p:cNvSpPr>
          <p:nvPr>
            <p:ph type="title"/>
          </p:nvPr>
        </p:nvSpPr>
        <p:spPr>
          <a:xfrm>
            <a:off x="437322" y="273685"/>
            <a:ext cx="10916478" cy="457835"/>
          </a:xfrm>
        </p:spPr>
        <p:txBody>
          <a:bodyPr>
            <a:normAutofit fontScale="90000"/>
          </a:bodyPr>
          <a:lstStyle/>
          <a:p>
            <a:pPr algn="ctr"/>
            <a:r>
              <a:rPr lang="en-US" sz="4000" dirty="0"/>
              <a:t>Example: Internal Communications Domain (Journalism)</a:t>
            </a:r>
          </a:p>
        </p:txBody>
      </p:sp>
      <p:pic>
        <p:nvPicPr>
          <p:cNvPr id="4" name="Picture 3">
            <a:extLst>
              <a:ext uri="{FF2B5EF4-FFF2-40B4-BE49-F238E27FC236}">
                <a16:creationId xmlns:a16="http://schemas.microsoft.com/office/drawing/2014/main" xmlns="" id="{BE1045B2-E152-944C-BB37-3C1AC3DC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11350"/>
            <a:ext cx="11125200" cy="3823093"/>
          </a:xfrm>
          <a:prstGeom prst="rect">
            <a:avLst/>
          </a:prstGeom>
        </p:spPr>
      </p:pic>
    </p:spTree>
    <p:extLst>
      <p:ext uri="{BB962C8B-B14F-4D97-AF65-F5344CB8AC3E}">
        <p14:creationId xmlns:p14="http://schemas.microsoft.com/office/powerpoint/2010/main" val="2866085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EXAMPLE: Functional Assessment (Journalism)</a:t>
            </a:r>
          </a:p>
          <a:p>
            <a:pPr algn="ctr"/>
            <a:endParaRPr lang="en-AU" dirty="0"/>
          </a:p>
          <a:p>
            <a:r>
              <a:rPr lang="en-AU" dirty="0"/>
              <a:t>Q. Is Trello primarily a tool for managing A) Workflow, B) Conversations, C) Security.</a:t>
            </a:r>
            <a:endParaRPr lang="en-AU" sz="3600" dirty="0"/>
          </a:p>
          <a:p>
            <a:endParaRPr lang="en-AU" dirty="0"/>
          </a:p>
          <a:p>
            <a:r>
              <a:rPr lang="en-AU" dirty="0"/>
              <a:t>A. Workflow. </a:t>
            </a:r>
            <a:endParaRPr lang="en-AU" sz="3600" dirty="0"/>
          </a:p>
          <a:p>
            <a:r>
              <a:rPr lang="en-AU" sz="3600" dirty="0"/>
              <a:t/>
            </a:r>
            <a:br>
              <a:rPr lang="en-AU" sz="3600" dirty="0"/>
            </a:br>
            <a:endParaRPr lang="en-AU" sz="2800" dirty="0"/>
          </a:p>
        </p:txBody>
      </p:sp>
    </p:spTree>
    <p:extLst>
      <p:ext uri="{BB962C8B-B14F-4D97-AF65-F5344CB8AC3E}">
        <p14:creationId xmlns:p14="http://schemas.microsoft.com/office/powerpoint/2010/main" val="2121712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76300" y="7080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EXAMPLE: Perceptual Assessment (Journalism)</a:t>
            </a:r>
          </a:p>
          <a:p>
            <a:endParaRPr lang="en-AU" sz="2800" dirty="0"/>
          </a:p>
          <a:p>
            <a:r>
              <a:rPr lang="en-AU" sz="2800" dirty="0"/>
              <a:t>Scenario: A media company is looking to launch its titles on a new platform, a stand alone voice-activation device, that can be adapted for media usage and is ‘owned’ by a tech platform keen to work in journalism. There will be a series of work streams in this project organised by you as founder (and thus project manager), among them a tech stream that will be largely staffed by teleworking developers but will require interaction with content generators from all over the world to ensure the content meets its goals.</a:t>
            </a:r>
          </a:p>
          <a:p>
            <a:endParaRPr lang="en-AU" sz="2800" dirty="0"/>
          </a:p>
        </p:txBody>
      </p:sp>
    </p:spTree>
    <p:extLst>
      <p:ext uri="{BB962C8B-B14F-4D97-AF65-F5344CB8AC3E}">
        <p14:creationId xmlns:p14="http://schemas.microsoft.com/office/powerpoint/2010/main" val="3912138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76300" y="7080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EXAMPLE: Perceptual Assessment (Journalism) cont.</a:t>
            </a:r>
          </a:p>
          <a:p>
            <a:endParaRPr lang="en-AU" sz="2800" dirty="0"/>
          </a:p>
          <a:p>
            <a:r>
              <a:rPr lang="en-AU" sz="2800" dirty="0"/>
              <a:t>Q. How would you use the communication, collaboration, work planning and security tools mentioned to set up and manage:</a:t>
            </a:r>
          </a:p>
          <a:p>
            <a:r>
              <a:rPr lang="en-AU" sz="2800" dirty="0"/>
              <a:t>a) regular stand up meetings of the key players,</a:t>
            </a:r>
          </a:p>
          <a:p>
            <a:r>
              <a:rPr lang="en-AU" sz="2800" dirty="0"/>
              <a:t>b) capturing and sharing of the minutes of those meetings,</a:t>
            </a:r>
          </a:p>
          <a:p>
            <a:r>
              <a:rPr lang="en-AU" sz="2800" dirty="0"/>
              <a:t>c) the creation of a specialised technical team who will discuss the programming aspects of the project but also include other key parties, and</a:t>
            </a:r>
          </a:p>
          <a:p>
            <a:r>
              <a:rPr lang="en-AU" sz="2800" dirty="0"/>
              <a:t>d) A way to share and collaborate on tasks.</a:t>
            </a:r>
          </a:p>
        </p:txBody>
      </p:sp>
    </p:spTree>
    <p:extLst>
      <p:ext uri="{BB962C8B-B14F-4D97-AF65-F5344CB8AC3E}">
        <p14:creationId xmlns:p14="http://schemas.microsoft.com/office/powerpoint/2010/main" val="4232033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76300" y="7080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EXAMPLE: Adaptive Assessment (Journalism)</a:t>
            </a:r>
          </a:p>
          <a:p>
            <a:endParaRPr lang="en-AU" sz="2800" dirty="0"/>
          </a:p>
          <a:p>
            <a:r>
              <a:rPr lang="en-AU" sz="2800" dirty="0"/>
              <a:t>You are working on a sensitive political story that involves several sources from different countries, each providing documents, and a team of journalists in the U.S., Australia, Indonesia and Singapore. You are concerned about the security of your sources and the risk of surveillance for the entire team. </a:t>
            </a:r>
          </a:p>
          <a:p>
            <a:r>
              <a:rPr lang="en-AU" sz="2800" dirty="0"/>
              <a:t/>
            </a:r>
            <a:br>
              <a:rPr lang="en-AU" sz="2800" dirty="0"/>
            </a:br>
            <a:r>
              <a:rPr lang="en-AU" sz="2800" dirty="0"/>
              <a:t>1. Write a short description of how you would plan and support work flow in such a way as to prioritise the security and privacy of your sources and team. </a:t>
            </a:r>
          </a:p>
          <a:p>
            <a:endParaRPr lang="en-AU" sz="2800" dirty="0"/>
          </a:p>
          <a:p>
            <a:r>
              <a:rPr lang="en-AU" sz="2800" dirty="0"/>
              <a:t>2. What tools would you use and why? </a:t>
            </a:r>
          </a:p>
        </p:txBody>
      </p:sp>
    </p:spTree>
    <p:extLst>
      <p:ext uri="{BB962C8B-B14F-4D97-AF65-F5344CB8AC3E}">
        <p14:creationId xmlns:p14="http://schemas.microsoft.com/office/powerpoint/2010/main" val="380025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424207" y="517755"/>
            <a:ext cx="11767794" cy="83027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3" name="Shape 113"/>
          <p:cNvSpPr/>
          <p:nvPr/>
        </p:nvSpPr>
        <p:spPr>
          <a:xfrm>
            <a:off x="499165" y="1665728"/>
            <a:ext cx="11532928" cy="426886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222222"/>
              </a:buClr>
              <a:buSzPts val="2000"/>
              <a:buFont typeface="Noto Sans Symbols"/>
              <a:buChar char="▪"/>
            </a:pPr>
            <a:r>
              <a:rPr lang="en-US" sz="2000" dirty="0">
                <a:solidFill>
                  <a:srgbClr val="222222"/>
                </a:solidFill>
                <a:latin typeface="Arial"/>
                <a:ea typeface="Arial"/>
                <a:cs typeface="Arial"/>
                <a:sym typeface="Arial"/>
              </a:rPr>
              <a:t>A/Professor Fiona Peterson (Project Leader), Professor Margaret </a:t>
            </a:r>
            <a:r>
              <a:rPr lang="en-US" sz="2000" dirty="0" err="1">
                <a:solidFill>
                  <a:srgbClr val="222222"/>
                </a:solidFill>
                <a:latin typeface="Arial"/>
                <a:ea typeface="Arial"/>
                <a:cs typeface="Arial"/>
                <a:sym typeface="Arial"/>
              </a:rPr>
              <a:t>Jollands</a:t>
            </a:r>
            <a:r>
              <a:rPr lang="en-US" sz="2000">
                <a:solidFill>
                  <a:srgbClr val="222222"/>
                </a:solidFill>
                <a:latin typeface="Arial"/>
                <a:ea typeface="Arial"/>
                <a:cs typeface="Arial"/>
                <a:sym typeface="Arial"/>
              </a:rPr>
              <a:t>, A/Professor Elspeth McKay, Dr Phillip Pond, Dr Ian Rogers, David Heath (RMIT University).</a:t>
            </a:r>
            <a:endParaRPr/>
          </a:p>
          <a:p>
            <a:pPr marL="342900" marR="0" lvl="0" indent="-342900" algn="l" rtl="0">
              <a:lnSpc>
                <a:spcPct val="115000"/>
              </a:lnSpc>
              <a:spcBef>
                <a:spcPts val="0"/>
              </a:spcBef>
              <a:spcAft>
                <a:spcPts val="0"/>
              </a:spcAft>
              <a:buClr>
                <a:srgbClr val="222222"/>
              </a:buClr>
              <a:buSzPts val="2000"/>
              <a:buFont typeface="Noto Sans Symbols"/>
              <a:buChar char="▪"/>
            </a:pPr>
            <a:r>
              <a:rPr lang="en-US" sz="2000">
                <a:solidFill>
                  <a:srgbClr val="222222"/>
                </a:solidFill>
                <a:latin typeface="Arial"/>
                <a:ea typeface="Arial"/>
                <a:cs typeface="Arial"/>
                <a:sym typeface="Arial"/>
              </a:rPr>
              <a:t>Professor Abby Cathcart (Partner Lead), Professor Wageeh Boles, Dr Penny Williams, Ellen Nielsen (QUT)</a:t>
            </a:r>
            <a:endParaRPr/>
          </a:p>
          <a:p>
            <a:pPr marL="342900" marR="0" lvl="0" indent="-342900" algn="l" rtl="0">
              <a:lnSpc>
                <a:spcPct val="115000"/>
              </a:lnSpc>
              <a:spcBef>
                <a:spcPts val="0"/>
              </a:spcBef>
              <a:spcAft>
                <a:spcPts val="0"/>
              </a:spcAft>
              <a:buClr>
                <a:srgbClr val="222222"/>
              </a:buClr>
              <a:buSzPts val="2000"/>
              <a:buFont typeface="Noto Sans Symbols"/>
              <a:buChar char="▪"/>
            </a:pPr>
            <a:r>
              <a:rPr lang="en-US" sz="2000">
                <a:solidFill>
                  <a:srgbClr val="222222"/>
                </a:solidFill>
                <a:latin typeface="Arial"/>
                <a:ea typeface="Arial"/>
                <a:cs typeface="Arial"/>
                <a:sym typeface="Arial"/>
              </a:rPr>
              <a:t>Professor Peter Fray (Partner Lead), Dr Alexandra Crosby, Dr Cathy Lockhart, Dr Tom Lee, Catherine Raffaele (UTS)</a:t>
            </a:r>
            <a:endParaRPr/>
          </a:p>
          <a:p>
            <a:pPr marL="0" marR="0" lvl="0" indent="0" algn="l" rtl="0">
              <a:lnSpc>
                <a:spcPct val="115000"/>
              </a:lnSpc>
              <a:spcBef>
                <a:spcPts val="0"/>
              </a:spcBef>
              <a:spcAft>
                <a:spcPts val="0"/>
              </a:spcAft>
              <a:buNone/>
            </a:pPr>
            <a:r>
              <a:rPr lang="en-US" sz="2000">
                <a:solidFill>
                  <a:srgbClr val="222222"/>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US" sz="2400">
                <a:solidFill>
                  <a:srgbClr val="222222"/>
                </a:solidFill>
                <a:latin typeface="Arial"/>
                <a:ea typeface="Arial"/>
                <a:cs typeface="Arial"/>
                <a:sym typeface="Arial"/>
              </a:rPr>
              <a:t>Our disciplines span Creative Arts, Communications, Business &amp; Management, Engineering,</a:t>
            </a:r>
            <a:r>
              <a:rPr lang="en-US" sz="2400">
                <a:solidFill>
                  <a:schemeClr val="dk1"/>
                </a:solidFill>
                <a:latin typeface="Arial"/>
                <a:ea typeface="Arial"/>
                <a:cs typeface="Arial"/>
                <a:sym typeface="Arial"/>
              </a:rPr>
              <a:t> </a:t>
            </a:r>
            <a:r>
              <a:rPr lang="en-US" sz="2400">
                <a:solidFill>
                  <a:srgbClr val="222222"/>
                </a:solidFill>
                <a:latin typeface="Arial"/>
                <a:ea typeface="Arial"/>
                <a:cs typeface="Arial"/>
                <a:sym typeface="Arial"/>
              </a:rPr>
              <a:t>and Education. Our specialisations also include IT, International Studies and Cultural</a:t>
            </a:r>
            <a:r>
              <a:rPr lang="en-US" sz="2400">
                <a:solidFill>
                  <a:schemeClr val="dk1"/>
                </a:solidFill>
                <a:latin typeface="Arial"/>
                <a:ea typeface="Arial"/>
                <a:cs typeface="Arial"/>
                <a:sym typeface="Arial"/>
              </a:rPr>
              <a:t> </a:t>
            </a:r>
            <a:r>
              <a:rPr lang="en-US" sz="2400">
                <a:solidFill>
                  <a:srgbClr val="222222"/>
                </a:solidFill>
                <a:latin typeface="Arial"/>
                <a:ea typeface="Arial"/>
                <a:cs typeface="Arial"/>
                <a:sym typeface="Arial"/>
              </a:rPr>
              <a:t>Studies, together with analytics, leadership, pedagogy, interdisciplinary practice,</a:t>
            </a:r>
            <a:r>
              <a:rPr lang="en-US" sz="2400">
                <a:solidFill>
                  <a:schemeClr val="dk1"/>
                </a:solidFill>
                <a:latin typeface="Arial"/>
                <a:ea typeface="Arial"/>
                <a:cs typeface="Arial"/>
                <a:sym typeface="Arial"/>
              </a:rPr>
              <a:t> </a:t>
            </a:r>
            <a:r>
              <a:rPr lang="en-US" sz="2400">
                <a:solidFill>
                  <a:srgbClr val="222222"/>
                </a:solidFill>
                <a:latin typeface="Arial"/>
                <a:ea typeface="Arial"/>
                <a:cs typeface="Arial"/>
                <a:sym typeface="Arial"/>
              </a:rPr>
              <a:t>employability, entrepreneurship and the future of work.</a:t>
            </a:r>
            <a:endParaRPr sz="2400">
              <a:solidFill>
                <a:schemeClr val="dk1"/>
              </a:solidFill>
              <a:latin typeface="Arial"/>
              <a:ea typeface="Arial"/>
              <a:cs typeface="Arial"/>
              <a:sym typeface="Arial"/>
            </a:endParaRPr>
          </a:p>
        </p:txBody>
      </p:sp>
      <p:pic>
        <p:nvPicPr>
          <p:cNvPr id="114" name="Shape 114"/>
          <p:cNvPicPr preferRelativeResize="0"/>
          <p:nvPr/>
        </p:nvPicPr>
        <p:blipFill rotWithShape="1">
          <a:blip r:embed="rId3">
            <a:alphaModFix/>
          </a:blip>
          <a:srcRect/>
          <a:stretch/>
        </p:blipFill>
        <p:spPr>
          <a:xfrm>
            <a:off x="499165" y="666462"/>
            <a:ext cx="3645724" cy="646232"/>
          </a:xfrm>
          <a:prstGeom prst="rect">
            <a:avLst/>
          </a:prstGeom>
          <a:noFill/>
          <a:ln>
            <a:noFill/>
          </a:ln>
        </p:spPr>
      </p:pic>
      <p:pic>
        <p:nvPicPr>
          <p:cNvPr id="6" name="Picture 5" descr="Screen Shot 2018-06-05 at 8.4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856" y="6184304"/>
            <a:ext cx="2888324" cy="473088"/>
          </a:xfrm>
          <a:prstGeom prst="rect">
            <a:avLst/>
          </a:prstGeom>
        </p:spPr>
      </p:pic>
    </p:spTree>
    <p:extLst>
      <p:ext uri="{BB962C8B-B14F-4D97-AF65-F5344CB8AC3E}">
        <p14:creationId xmlns:p14="http://schemas.microsoft.com/office/powerpoint/2010/main" val="1551154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Choose 1 domain and form groups</a:t>
            </a:r>
            <a:endParaRPr lang="en-US" sz="4000"/>
          </a:p>
        </p:txBody>
      </p:sp>
    </p:spTree>
    <p:extLst>
      <p:ext uri="{BB962C8B-B14F-4D97-AF65-F5344CB8AC3E}">
        <p14:creationId xmlns:p14="http://schemas.microsoft.com/office/powerpoint/2010/main" val="3848218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ways you could assess digital capabilities?</a:t>
            </a:r>
            <a:endParaRPr lang="en-US" sz="4000"/>
          </a:p>
        </p:txBody>
      </p:sp>
    </p:spTree>
    <p:extLst>
      <p:ext uri="{BB962C8B-B14F-4D97-AF65-F5344CB8AC3E}">
        <p14:creationId xmlns:p14="http://schemas.microsoft.com/office/powerpoint/2010/main" val="721000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Functional + Perceptual</a:t>
            </a:r>
          </a:p>
          <a:p>
            <a:pPr algn="ctr"/>
            <a:endParaRPr lang="en-AU"/>
          </a:p>
          <a:p>
            <a:r>
              <a:rPr lang="en-US" sz="3600" b="1"/>
              <a:t>Functional affordances </a:t>
            </a:r>
            <a:r>
              <a:rPr lang="en-US" sz="2800"/>
              <a:t>relate to the operation of technology; this includes naming, knowing and operating the features of a technology/technologies to perform tasks.</a:t>
            </a:r>
          </a:p>
          <a:p>
            <a:r>
              <a:rPr lang="en-US" sz="2800"/>
              <a:t/>
            </a:r>
            <a:br>
              <a:rPr lang="en-US" sz="2800"/>
            </a:br>
            <a:r>
              <a:rPr lang="en-US" sz="3600" b="1"/>
              <a:t>Perceptual affordances </a:t>
            </a:r>
            <a:r>
              <a:rPr lang="en-US" sz="2800"/>
              <a:t>relate to interpretation and being discerning about technology tools and practices for their suitability and in-context operation for outcomes in </a:t>
            </a:r>
            <a:r>
              <a:rPr lang="en-US" sz="2800" b="1"/>
              <a:t>known contexts</a:t>
            </a:r>
            <a:r>
              <a:rPr lang="en-US" sz="2800"/>
              <a:t>.</a:t>
            </a:r>
            <a:endParaRPr lang="en-AU" sz="2800"/>
          </a:p>
        </p:txBody>
      </p:sp>
    </p:spTree>
    <p:extLst>
      <p:ext uri="{BB962C8B-B14F-4D97-AF65-F5344CB8AC3E}">
        <p14:creationId xmlns:p14="http://schemas.microsoft.com/office/powerpoint/2010/main" val="250247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Adaptive</a:t>
            </a:r>
          </a:p>
          <a:p>
            <a:pPr algn="ctr"/>
            <a:endParaRPr lang="en-AU"/>
          </a:p>
          <a:p>
            <a:r>
              <a:rPr lang="en-US" sz="3600" b="1"/>
              <a:t>Adaptive affordances </a:t>
            </a:r>
            <a:r>
              <a:rPr lang="en-US" sz="2800"/>
              <a:t>relate to imagining, adapting and extending technology use in </a:t>
            </a:r>
            <a:r>
              <a:rPr lang="en-US" sz="2800" b="1"/>
              <a:t>previously unexplored and emerging contexts for innovative outcomes</a:t>
            </a:r>
            <a:r>
              <a:rPr lang="en-US" sz="2800"/>
              <a:t>; this requires some functional knowledge/skills and perceptual experience.</a:t>
            </a:r>
          </a:p>
          <a:p>
            <a:pPr algn="ctr"/>
            <a:endParaRPr lang="en-AU"/>
          </a:p>
        </p:txBody>
      </p:sp>
    </p:spTree>
    <p:extLst>
      <p:ext uri="{BB962C8B-B14F-4D97-AF65-F5344CB8AC3E}">
        <p14:creationId xmlns:p14="http://schemas.microsoft.com/office/powerpoint/2010/main" val="1254181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572233F-8FA4-F34E-8518-111E199E73FA}"/>
              </a:ext>
            </a:extLst>
          </p:cNvPr>
          <p:cNvPicPr>
            <a:picLocks noChangeAspect="1"/>
          </p:cNvPicPr>
          <p:nvPr/>
        </p:nvPicPr>
        <p:blipFill>
          <a:blip r:embed="rId2"/>
          <a:stretch>
            <a:fillRect/>
          </a:stretch>
        </p:blipFill>
        <p:spPr>
          <a:xfrm>
            <a:off x="0" y="268357"/>
            <a:ext cx="12192000" cy="6858000"/>
          </a:xfrm>
          <a:prstGeom prst="rect">
            <a:avLst/>
          </a:prstGeom>
        </p:spPr>
      </p:pic>
      <p:pic>
        <p:nvPicPr>
          <p:cNvPr id="4" name="Picture 3">
            <a:extLst>
              <a:ext uri="{FF2B5EF4-FFF2-40B4-BE49-F238E27FC236}">
                <a16:creationId xmlns:a16="http://schemas.microsoft.com/office/drawing/2014/main" xmlns="" id="{13B1B569-829A-4D46-BAC3-0BE2ED4ED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456" y="596348"/>
            <a:ext cx="7436263" cy="5474252"/>
          </a:xfrm>
          <a:prstGeom prst="rect">
            <a:avLst/>
          </a:prstGeom>
        </p:spPr>
      </p:pic>
    </p:spTree>
    <p:extLst>
      <p:ext uri="{BB962C8B-B14F-4D97-AF65-F5344CB8AC3E}">
        <p14:creationId xmlns:p14="http://schemas.microsoft.com/office/powerpoint/2010/main" val="2132291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Examples</a:t>
            </a:r>
            <a:endParaRPr lang="en-US" sz="4000"/>
          </a:p>
        </p:txBody>
      </p:sp>
    </p:spTree>
    <p:extLst>
      <p:ext uri="{BB962C8B-B14F-4D97-AF65-F5344CB8AC3E}">
        <p14:creationId xmlns:p14="http://schemas.microsoft.com/office/powerpoint/2010/main" val="638428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ways that you could apply the learning model to curriculum and lesson planning? </a:t>
            </a:r>
          </a:p>
        </p:txBody>
      </p:sp>
    </p:spTree>
    <p:extLst>
      <p:ext uri="{BB962C8B-B14F-4D97-AF65-F5344CB8AC3E}">
        <p14:creationId xmlns:p14="http://schemas.microsoft.com/office/powerpoint/2010/main" val="2619644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E06A549-8B7A-CC4C-A57D-7A6E248DF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200" y="555709"/>
            <a:ext cx="7263296" cy="5562929"/>
          </a:xfrm>
          <a:prstGeom prst="rect">
            <a:avLst/>
          </a:prstGeom>
        </p:spPr>
      </p:pic>
    </p:spTree>
    <p:extLst>
      <p:ext uri="{BB962C8B-B14F-4D97-AF65-F5344CB8AC3E}">
        <p14:creationId xmlns:p14="http://schemas.microsoft.com/office/powerpoint/2010/main" val="1270995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are ways that you build in reflection with your students?</a:t>
            </a:r>
          </a:p>
        </p:txBody>
      </p:sp>
    </p:spTree>
    <p:extLst>
      <p:ext uri="{BB962C8B-B14F-4D97-AF65-F5344CB8AC3E}">
        <p14:creationId xmlns:p14="http://schemas.microsoft.com/office/powerpoint/2010/main" val="1485831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Are there ‘wicked problem’ projects students could work on across disciplines to help develop their Perceptual and Adaptive digital capabilities</a:t>
            </a:r>
          </a:p>
        </p:txBody>
      </p:sp>
    </p:spTree>
    <p:extLst>
      <p:ext uri="{BB962C8B-B14F-4D97-AF65-F5344CB8AC3E}">
        <p14:creationId xmlns:p14="http://schemas.microsoft.com/office/powerpoint/2010/main" val="408634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08664" y="12885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Learning Model Development</a:t>
            </a:r>
            <a:endParaRPr dirty="0"/>
          </a:p>
        </p:txBody>
      </p:sp>
      <p:pic>
        <p:nvPicPr>
          <p:cNvPr id="2" name="Picture 1" descr="Screen Shot 2018-06-05 at 8.22.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930" y="1269954"/>
            <a:ext cx="5012276" cy="4991216"/>
          </a:xfrm>
          <a:prstGeom prst="rect">
            <a:avLst/>
          </a:prstGeom>
        </p:spPr>
      </p:pic>
      <p:pic>
        <p:nvPicPr>
          <p:cNvPr id="3" name="Picture 2" descr="Screen Shot 2018-06-05 at 8.4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856" y="6184304"/>
            <a:ext cx="2888324" cy="473088"/>
          </a:xfrm>
          <a:prstGeom prst="rect">
            <a:avLst/>
          </a:prstGeom>
        </p:spPr>
      </p:pic>
    </p:spTree>
    <p:extLst>
      <p:ext uri="{BB962C8B-B14F-4D97-AF65-F5344CB8AC3E}">
        <p14:creationId xmlns:p14="http://schemas.microsoft.com/office/powerpoint/2010/main" val="2454171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CFA6E3E-1E0B-334F-98BD-56F0FE6A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172" y="0"/>
            <a:ext cx="4729655" cy="6858000"/>
          </a:xfrm>
          <a:prstGeom prst="rect">
            <a:avLst/>
          </a:prstGeom>
        </p:spPr>
      </p:pic>
    </p:spTree>
    <p:extLst>
      <p:ext uri="{BB962C8B-B14F-4D97-AF65-F5344CB8AC3E}">
        <p14:creationId xmlns:p14="http://schemas.microsoft.com/office/powerpoint/2010/main" val="2081508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207" y="517755"/>
            <a:ext cx="11767794" cy="8302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10080979" y="6381946"/>
            <a:ext cx="1951114" cy="300479"/>
          </a:xfrm>
          <a:prstGeom prst="rect">
            <a:avLst/>
          </a:prstGeom>
        </p:spPr>
      </p:pic>
      <p:sp>
        <p:nvSpPr>
          <p:cNvPr id="12" name="Subtitle 2"/>
          <p:cNvSpPr txBox="1">
            <a:spLocks/>
          </p:cNvSpPr>
          <p:nvPr/>
        </p:nvSpPr>
        <p:spPr>
          <a:xfrm>
            <a:off x="567082" y="1532337"/>
            <a:ext cx="11110568" cy="620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a:latin typeface="Arial" panose="020B0604020202020204" pitchFamily="34" charset="0"/>
                <a:cs typeface="Arial" panose="020B0604020202020204" pitchFamily="34" charset="0"/>
              </a:rPr>
              <a:t>In the project’s survey of educators, educators identified factors which contribute and constrain their capacity to support their students to develop digital capabilities:</a:t>
            </a:r>
          </a:p>
        </p:txBody>
      </p:sp>
      <p:sp>
        <p:nvSpPr>
          <p:cNvPr id="15" name="TextBox 14"/>
          <p:cNvSpPr txBox="1"/>
          <p:nvPr/>
        </p:nvSpPr>
        <p:spPr>
          <a:xfrm>
            <a:off x="567082" y="702060"/>
            <a:ext cx="11339168" cy="461665"/>
          </a:xfrm>
          <a:prstGeom prst="rect">
            <a:avLst/>
          </a:prstGeom>
          <a:noFill/>
        </p:spPr>
        <p:txBody>
          <a:bodyPr wrap="square" rtlCol="0">
            <a:spAutoFit/>
          </a:bodyPr>
          <a:lstStyle/>
          <a:p>
            <a:r>
              <a:rPr lang="en-AU" sz="2400">
                <a:latin typeface="Franklin Gothic Medium Cond" panose="020B0606030402020204" pitchFamily="34" charset="0"/>
              </a:rPr>
              <a:t>Factors that shape our capacity to support learners in developing digital capabilities</a:t>
            </a:r>
            <a:endParaRPr lang="en-US" sz="2400">
              <a:latin typeface="Franklin Gothic Medium Cond" panose="020B0606030402020204" pitchFamily="34" charset="0"/>
            </a:endParaRPr>
          </a:p>
        </p:txBody>
      </p:sp>
      <p:sp>
        <p:nvSpPr>
          <p:cNvPr id="3" name="Rectangle 2"/>
          <p:cNvSpPr/>
          <p:nvPr/>
        </p:nvSpPr>
        <p:spPr>
          <a:xfrm>
            <a:off x="567082" y="2514600"/>
            <a:ext cx="5673782" cy="35052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32418" y="2514600"/>
            <a:ext cx="5673782" cy="35052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53510" y="2330295"/>
            <a:ext cx="2819400" cy="369332"/>
          </a:xfrm>
          <a:prstGeom prst="rect">
            <a:avLst/>
          </a:prstGeom>
          <a:solidFill>
            <a:schemeClr val="bg1"/>
          </a:solidFill>
        </p:spPr>
        <p:txBody>
          <a:bodyPr wrap="square" rtlCol="0">
            <a:spAutoFit/>
          </a:bodyPr>
          <a:lstStyle/>
          <a:p>
            <a:pPr algn="ctr"/>
            <a:r>
              <a:rPr lang="en-AU">
                <a:solidFill>
                  <a:schemeClr val="accent5">
                    <a:lumMod val="75000"/>
                  </a:schemeClr>
                </a:solidFill>
                <a:latin typeface="Franklin Gothic Medium Cond" panose="020B0606030402020204" pitchFamily="34" charset="0"/>
              </a:rPr>
              <a:t>FACTORS WHICH CONTRIBUTE</a:t>
            </a:r>
            <a:endParaRPr lang="en-US">
              <a:solidFill>
                <a:schemeClr val="accent5">
                  <a:lumMod val="75000"/>
                </a:schemeClr>
              </a:solidFill>
              <a:latin typeface="Franklin Gothic Medium Cond" panose="020B0606030402020204" pitchFamily="34" charset="0"/>
            </a:endParaRPr>
          </a:p>
        </p:txBody>
      </p:sp>
      <p:sp>
        <p:nvSpPr>
          <p:cNvPr id="10" name="TextBox 9"/>
          <p:cNvSpPr txBox="1"/>
          <p:nvPr/>
        </p:nvSpPr>
        <p:spPr>
          <a:xfrm>
            <a:off x="7218846" y="2330295"/>
            <a:ext cx="2819400" cy="369332"/>
          </a:xfrm>
          <a:prstGeom prst="rect">
            <a:avLst/>
          </a:prstGeom>
          <a:solidFill>
            <a:schemeClr val="bg1"/>
          </a:solidFill>
        </p:spPr>
        <p:txBody>
          <a:bodyPr wrap="square" rtlCol="0">
            <a:spAutoFit/>
          </a:bodyPr>
          <a:lstStyle/>
          <a:p>
            <a:pPr algn="ctr"/>
            <a:r>
              <a:rPr lang="en-AU">
                <a:solidFill>
                  <a:schemeClr val="accent5">
                    <a:lumMod val="75000"/>
                  </a:schemeClr>
                </a:solidFill>
                <a:latin typeface="Franklin Gothic Medium Cond" panose="020B0606030402020204" pitchFamily="34" charset="0"/>
              </a:rPr>
              <a:t>FACTORS WHICH CONSTRAIN</a:t>
            </a:r>
            <a:endParaRPr lang="en-US">
              <a:solidFill>
                <a:schemeClr val="accent5">
                  <a:lumMod val="75000"/>
                </a:schemeClr>
              </a:solidFill>
              <a:latin typeface="Franklin Gothic Medium Cond" panose="020B0606030402020204" pitchFamily="34" charset="0"/>
            </a:endParaRPr>
          </a:p>
        </p:txBody>
      </p:sp>
      <p:sp>
        <p:nvSpPr>
          <p:cNvPr id="5" name="TextBox 4"/>
          <p:cNvSpPr txBox="1"/>
          <p:nvPr/>
        </p:nvSpPr>
        <p:spPr>
          <a:xfrm>
            <a:off x="723900" y="2668849"/>
            <a:ext cx="4971829" cy="3416320"/>
          </a:xfrm>
          <a:prstGeom prst="rect">
            <a:avLst/>
          </a:prstGeom>
          <a:noFill/>
        </p:spPr>
        <p:txBody>
          <a:bodyPr wrap="square" rtlCol="0">
            <a:spAutoFit/>
          </a:bodyPr>
          <a:lstStyle/>
          <a:p>
            <a:pPr marL="285750" indent="-285750">
              <a:lnSpc>
                <a:spcPct val="150000"/>
              </a:lnSpc>
              <a:buFontTx/>
              <a:buChar char="-"/>
            </a:pPr>
            <a:r>
              <a:rPr lang="en-AU">
                <a:latin typeface="Arial" panose="020B0604020202020204" pitchFamily="34" charset="0"/>
                <a:cs typeface="Arial" panose="020B0604020202020204" pitchFamily="34" charset="0"/>
              </a:rPr>
              <a:t>Access to technology and software</a:t>
            </a:r>
          </a:p>
          <a:p>
            <a:pPr marL="285750" indent="-285750">
              <a:lnSpc>
                <a:spcPct val="150000"/>
              </a:lnSpc>
              <a:buFontTx/>
              <a:buChar char="-"/>
            </a:pPr>
            <a:r>
              <a:rPr lang="en-AU">
                <a:latin typeface="Arial" panose="020B0604020202020204" pitchFamily="34" charset="0"/>
                <a:cs typeface="Arial" panose="020B0604020202020204" pitchFamily="34" charset="0"/>
              </a:rPr>
              <a:t>Technology enabled teaching spaces</a:t>
            </a:r>
          </a:p>
          <a:p>
            <a:pPr marL="285750" indent="-285750">
              <a:lnSpc>
                <a:spcPct val="150000"/>
              </a:lnSpc>
              <a:buFontTx/>
              <a:buChar char="-"/>
            </a:pPr>
            <a:r>
              <a:rPr lang="en-AU">
                <a:latin typeface="Arial" panose="020B0604020202020204" pitchFamily="34" charset="0"/>
                <a:cs typeface="Arial" panose="020B0604020202020204" pitchFamily="34" charset="0"/>
              </a:rPr>
              <a:t>Their own capabilities and experience</a:t>
            </a:r>
          </a:p>
          <a:p>
            <a:pPr marL="285750" indent="-285750">
              <a:lnSpc>
                <a:spcPct val="150000"/>
              </a:lnSpc>
              <a:buFontTx/>
              <a:buChar char="-"/>
            </a:pPr>
            <a:r>
              <a:rPr lang="en-AU">
                <a:latin typeface="Arial" panose="020B0604020202020204" pitchFamily="34" charset="0"/>
                <a:cs typeface="Arial" panose="020B0604020202020204" pitchFamily="34" charset="0"/>
              </a:rPr>
              <a:t>University support services</a:t>
            </a:r>
          </a:p>
          <a:p>
            <a:pPr marL="285750" indent="-285750">
              <a:lnSpc>
                <a:spcPct val="150000"/>
              </a:lnSpc>
              <a:buFontTx/>
              <a:buChar char="-"/>
            </a:pPr>
            <a:r>
              <a:rPr lang="en-AU">
                <a:latin typeface="Arial" panose="020B0604020202020204" pitchFamily="34" charset="0"/>
                <a:cs typeface="Arial" panose="020B0604020202020204" pitchFamily="34" charset="0"/>
              </a:rPr>
              <a:t>Research on digital technologies</a:t>
            </a:r>
          </a:p>
          <a:p>
            <a:pPr marL="285750" indent="-285750">
              <a:lnSpc>
                <a:spcPct val="150000"/>
              </a:lnSpc>
              <a:buFontTx/>
              <a:buChar char="-"/>
            </a:pPr>
            <a:r>
              <a:rPr lang="en-AU">
                <a:latin typeface="Arial" panose="020B0604020202020204" pitchFamily="34" charset="0"/>
                <a:cs typeface="Arial" panose="020B0604020202020204" pitchFamily="34" charset="0"/>
              </a:rPr>
              <a:t>Research on industry needs</a:t>
            </a:r>
          </a:p>
          <a:p>
            <a:pPr marL="285750" indent="-285750">
              <a:lnSpc>
                <a:spcPct val="150000"/>
              </a:lnSpc>
              <a:buFontTx/>
              <a:buChar char="-"/>
            </a:pPr>
            <a:r>
              <a:rPr lang="en-AU">
                <a:latin typeface="Arial" panose="020B0604020202020204" pitchFamily="34" charset="0"/>
                <a:cs typeface="Arial" panose="020B0604020202020204" pitchFamily="34" charset="0"/>
              </a:rPr>
              <a:t>Professional Development time</a:t>
            </a:r>
          </a:p>
          <a:p>
            <a:pPr marL="285750" indent="-285750">
              <a:lnSpc>
                <a:spcPct val="150000"/>
              </a:lnSpc>
              <a:buFontTx/>
              <a:buChar char="-"/>
            </a:pPr>
            <a:r>
              <a:rPr lang="en-AU">
                <a:latin typeface="Arial" panose="020B0604020202020204" pitchFamily="34" charset="0"/>
                <a:cs typeface="Arial" panose="020B0604020202020204" pitchFamily="34" charset="0"/>
              </a:rPr>
              <a:t>Use of industry experts in teaching activities</a:t>
            </a:r>
            <a:endParaRPr lang="en-US">
              <a:latin typeface="Arial" panose="020B0604020202020204" pitchFamily="34" charset="0"/>
              <a:cs typeface="Arial" panose="020B0604020202020204" pitchFamily="34" charset="0"/>
            </a:endParaRPr>
          </a:p>
        </p:txBody>
      </p:sp>
      <p:sp>
        <p:nvSpPr>
          <p:cNvPr id="13" name="TextBox 12"/>
          <p:cNvSpPr txBox="1"/>
          <p:nvPr/>
        </p:nvSpPr>
        <p:spPr>
          <a:xfrm>
            <a:off x="6493840" y="2668849"/>
            <a:ext cx="4467225" cy="2949525"/>
          </a:xfrm>
          <a:prstGeom prst="rect">
            <a:avLst/>
          </a:prstGeom>
          <a:noFill/>
        </p:spPr>
        <p:txBody>
          <a:bodyPr wrap="square" rtlCol="0">
            <a:spAutoFit/>
          </a:bodyPr>
          <a:lstStyle/>
          <a:p>
            <a:pPr marL="285750" indent="-285750">
              <a:lnSpc>
                <a:spcPct val="150000"/>
              </a:lnSpc>
              <a:buFontTx/>
              <a:buChar char="-"/>
            </a:pPr>
            <a:r>
              <a:rPr lang="en-AU">
                <a:latin typeface="Arial" panose="020B0604020202020204" pitchFamily="34" charset="0"/>
                <a:cs typeface="Arial" panose="020B0604020202020204" pitchFamily="34" charset="0"/>
              </a:rPr>
              <a:t>Insufficient resources</a:t>
            </a:r>
          </a:p>
          <a:p>
            <a:pPr marL="285750" indent="-285750">
              <a:lnSpc>
                <a:spcPct val="150000"/>
              </a:lnSpc>
              <a:buFontTx/>
              <a:buChar char="-"/>
            </a:pPr>
            <a:r>
              <a:rPr lang="en-AU">
                <a:latin typeface="Arial" panose="020B0604020202020204" pitchFamily="34" charset="0"/>
                <a:cs typeface="Arial" panose="020B0604020202020204" pitchFamily="34" charset="0"/>
              </a:rPr>
              <a:t>Lack of institution support</a:t>
            </a:r>
          </a:p>
          <a:p>
            <a:pPr marL="285750" indent="-285750">
              <a:lnSpc>
                <a:spcPct val="150000"/>
              </a:lnSpc>
              <a:buFontTx/>
              <a:buChar char="-"/>
            </a:pPr>
            <a:r>
              <a:rPr lang="en-AU">
                <a:latin typeface="Arial" panose="020B0604020202020204" pitchFamily="34" charset="0"/>
                <a:cs typeface="Arial" panose="020B0604020202020204" pitchFamily="34" charset="0"/>
              </a:rPr>
              <a:t>Lack of time or capacity to develop own capabilities</a:t>
            </a:r>
          </a:p>
          <a:p>
            <a:pPr marL="285750" indent="-285750">
              <a:lnSpc>
                <a:spcPct val="150000"/>
              </a:lnSpc>
              <a:buFontTx/>
              <a:buChar char="-"/>
            </a:pPr>
            <a:r>
              <a:rPr lang="en-AU">
                <a:latin typeface="Arial" panose="020B0604020202020204" pitchFamily="34" charset="0"/>
                <a:cs typeface="Arial" panose="020B0604020202020204" pitchFamily="34" charset="0"/>
              </a:rPr>
              <a:t>Large class sizes </a:t>
            </a:r>
          </a:p>
          <a:p>
            <a:pPr marL="285750" indent="-285750">
              <a:lnSpc>
                <a:spcPct val="150000"/>
              </a:lnSpc>
              <a:buFontTx/>
              <a:buChar char="-"/>
            </a:pPr>
            <a:r>
              <a:rPr lang="en-AU">
                <a:latin typeface="Arial" panose="020B0604020202020204" pitchFamily="34" charset="0"/>
                <a:cs typeface="Arial" panose="020B0604020202020204" pitchFamily="34" charset="0"/>
              </a:rPr>
              <a:t>Lack of Professional Development activities related to new technologies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693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How does your current situation support learners in developing digital capabilities?</a:t>
            </a:r>
          </a:p>
        </p:txBody>
      </p:sp>
    </p:spTree>
    <p:extLst>
      <p:ext uri="{BB962C8B-B14F-4D97-AF65-F5344CB8AC3E}">
        <p14:creationId xmlns:p14="http://schemas.microsoft.com/office/powerpoint/2010/main" val="2095517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How does your current situation constrain learners in developing digital capabilities?</a:t>
            </a:r>
          </a:p>
        </p:txBody>
      </p:sp>
    </p:spTree>
    <p:extLst>
      <p:ext uri="{BB962C8B-B14F-4D97-AF65-F5344CB8AC3E}">
        <p14:creationId xmlns:p14="http://schemas.microsoft.com/office/powerpoint/2010/main" val="4203147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DF7F-CC4D-A042-8113-C55E7C33D488}"/>
              </a:ext>
            </a:extLst>
          </p:cNvPr>
          <p:cNvSpPr txBox="1">
            <a:spLocks/>
          </p:cNvSpPr>
          <p:nvPr/>
        </p:nvSpPr>
        <p:spPr>
          <a:xfrm>
            <a:off x="838200" y="365125"/>
            <a:ext cx="10515600" cy="518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t>What is the first thing you would need to do, to make the model work for you with your students?</a:t>
            </a:r>
          </a:p>
        </p:txBody>
      </p:sp>
    </p:spTree>
    <p:extLst>
      <p:ext uri="{BB962C8B-B14F-4D97-AF65-F5344CB8AC3E}">
        <p14:creationId xmlns:p14="http://schemas.microsoft.com/office/powerpoint/2010/main" val="14595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8200" y="365125"/>
            <a:ext cx="10515600" cy="107410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Key Themes: Industry Consultation</a:t>
            </a:r>
            <a:endParaRPr/>
          </a:p>
        </p:txBody>
      </p:sp>
      <p:sp>
        <p:nvSpPr>
          <p:cNvPr id="142" name="Shape 142"/>
          <p:cNvSpPr txBox="1">
            <a:spLocks noGrp="1"/>
          </p:cNvSpPr>
          <p:nvPr>
            <p:ph type="body" idx="1"/>
          </p:nvPr>
        </p:nvSpPr>
        <p:spPr>
          <a:xfrm>
            <a:off x="838200" y="1439228"/>
            <a:ext cx="10911840" cy="5007292"/>
          </a:xfrm>
          <a:prstGeom prst="rect">
            <a:avLst/>
          </a:prstGeom>
          <a:noFill/>
          <a:ln>
            <a:noFill/>
          </a:ln>
        </p:spPr>
        <p:txBody>
          <a:bodyPr spcFirstLastPara="1" wrap="square" lIns="91425" tIns="45700" rIns="91425" bIns="45700" anchor="t" anchorCtr="0">
            <a:noAutofit/>
          </a:bodyPr>
          <a:lstStyle/>
          <a:p>
            <a:pPr marL="536575" indent="-536575">
              <a:lnSpc>
                <a:spcPct val="150000"/>
              </a:lnSpc>
              <a:spcBef>
                <a:spcPts val="0"/>
              </a:spcBef>
              <a:buClr>
                <a:schemeClr val="dk1"/>
              </a:buClr>
              <a:buSzPts val="3000"/>
            </a:pPr>
            <a:r>
              <a:rPr lang="en-AU" sz="3200" i="0" u="none" strike="noStrike" cap="none">
                <a:solidFill>
                  <a:schemeClr val="dk1"/>
                </a:solidFill>
                <a:latin typeface="Calibri"/>
                <a:ea typeface="Calibri"/>
                <a:cs typeface="Calibri"/>
                <a:sym typeface="Calibri"/>
              </a:rPr>
              <a:t>Data was th</a:t>
            </a:r>
            <a:r>
              <a:rPr lang="en-AU" sz="3200">
                <a:solidFill>
                  <a:schemeClr val="dk1"/>
                </a:solidFill>
                <a:latin typeface="Calibri"/>
                <a:ea typeface="Calibri"/>
                <a:cs typeface="Calibri"/>
                <a:sym typeface="Calibri"/>
              </a:rPr>
              <a:t>e current ‘big thing’</a:t>
            </a:r>
          </a:p>
          <a:p>
            <a:pPr marL="993775" lvl="1" indent="-536575">
              <a:lnSpc>
                <a:spcPct val="150000"/>
              </a:lnSpc>
              <a:spcBef>
                <a:spcPts val="0"/>
              </a:spcBef>
              <a:buClr>
                <a:schemeClr val="dk1"/>
              </a:buClr>
              <a:buSzPts val="3000"/>
            </a:pPr>
            <a:r>
              <a:rPr lang="en-AU" sz="2800">
                <a:solidFill>
                  <a:schemeClr val="dk1"/>
                </a:solidFill>
                <a:ea typeface="Calibri"/>
                <a:cs typeface="Calibri"/>
                <a:sym typeface="Calibri"/>
              </a:rPr>
              <a:t>Especially sense making of data to inform strategic decision making AND customer experience/engagement</a:t>
            </a:r>
            <a:endParaRPr lang="en-AU" sz="2800">
              <a:solidFill>
                <a:schemeClr val="dk1"/>
              </a:solidFill>
              <a:latin typeface="Calibri"/>
              <a:ea typeface="Calibri"/>
              <a:cs typeface="Calibri"/>
              <a:sym typeface="Calibri"/>
            </a:endParaRPr>
          </a:p>
          <a:p>
            <a:pPr marL="536575" indent="-536575">
              <a:lnSpc>
                <a:spcPct val="150000"/>
              </a:lnSpc>
              <a:spcBef>
                <a:spcPts val="0"/>
              </a:spcBef>
              <a:buClr>
                <a:schemeClr val="dk1"/>
              </a:buClr>
              <a:buSzPts val="3000"/>
            </a:pPr>
            <a:r>
              <a:rPr lang="en-AU" sz="3200">
                <a:solidFill>
                  <a:schemeClr val="dk1"/>
                </a:solidFill>
                <a:latin typeface="Calibri"/>
                <a:cs typeface="Calibri"/>
                <a:sym typeface="Calibri"/>
              </a:rPr>
              <a:t>Grappling with Artificial Intelligence (AI) and Machine Learning emerging as a ‘big thing’</a:t>
            </a:r>
          </a:p>
          <a:p>
            <a:pPr marL="536575" indent="-536575">
              <a:lnSpc>
                <a:spcPct val="150000"/>
              </a:lnSpc>
              <a:spcBef>
                <a:spcPts val="0"/>
              </a:spcBef>
              <a:buClr>
                <a:schemeClr val="dk1"/>
              </a:buClr>
              <a:buSzPts val="3000"/>
            </a:pPr>
            <a:r>
              <a:rPr lang="en-US" sz="3200"/>
              <a:t>Adaptive digital capability is in high demand but short supply</a:t>
            </a:r>
          </a:p>
          <a:p>
            <a:pPr marL="0" indent="0">
              <a:lnSpc>
                <a:spcPct val="150000"/>
              </a:lnSpc>
              <a:spcBef>
                <a:spcPts val="0"/>
              </a:spcBef>
              <a:buClr>
                <a:schemeClr val="dk1"/>
              </a:buClr>
              <a:buSzPts val="3000"/>
              <a:buNone/>
            </a:pPr>
            <a:endParaRPr sz="2600"/>
          </a:p>
          <a:p>
            <a:pPr marL="0" marR="0" lvl="0" indent="0" algn="l" rtl="0">
              <a:lnSpc>
                <a:spcPct val="80000"/>
              </a:lnSpc>
              <a:spcBef>
                <a:spcPts val="1000"/>
              </a:spcBef>
              <a:spcAft>
                <a:spcPts val="0"/>
              </a:spcAft>
              <a:buClr>
                <a:schemeClr val="dk1"/>
              </a:buClr>
              <a:buSzPts val="2800"/>
              <a:buFont typeface="Arial"/>
              <a:buNone/>
            </a:pPr>
            <a:endParaRPr sz="280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723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166192" y="325369"/>
            <a:ext cx="10174356" cy="7480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Digital Affordances Developmental Model</a:t>
            </a:r>
            <a:endParaRPr/>
          </a:p>
        </p:txBody>
      </p:sp>
      <p:pic>
        <p:nvPicPr>
          <p:cNvPr id="129" name="Shape 129"/>
          <p:cNvPicPr preferRelativeResize="0"/>
          <p:nvPr/>
        </p:nvPicPr>
        <p:blipFill rotWithShape="1">
          <a:blip r:embed="rId3">
            <a:alphaModFix/>
          </a:blip>
          <a:srcRect/>
          <a:stretch/>
        </p:blipFill>
        <p:spPr>
          <a:xfrm>
            <a:off x="3050015" y="1199690"/>
            <a:ext cx="6406710" cy="5499283"/>
          </a:xfrm>
          <a:prstGeom prst="rect">
            <a:avLst/>
          </a:prstGeom>
          <a:noFill/>
          <a:ln>
            <a:noFill/>
          </a:ln>
        </p:spPr>
      </p:pic>
    </p:spTree>
    <p:extLst>
      <p:ext uri="{BB962C8B-B14F-4D97-AF65-F5344CB8AC3E}">
        <p14:creationId xmlns:p14="http://schemas.microsoft.com/office/powerpoint/2010/main" val="323276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838200" y="365125"/>
            <a:ext cx="10515600" cy="5190000"/>
          </a:xfrm>
          <a:prstGeom prst="rect">
            <a:avLst/>
          </a:prstGeom>
          <a:noFill/>
          <a:ln>
            <a:noFill/>
          </a:ln>
        </p:spPr>
        <p:txBody>
          <a:bodyPr spcFirstLastPara="1" wrap="square" lIns="91425" tIns="45700" rIns="91425" bIns="45700" anchor="ctr" anchorCtr="0">
            <a:noAutofit/>
          </a:bodyPr>
          <a:lstStyle/>
          <a:p>
            <a:pPr algn="ctr">
              <a:lnSpc>
                <a:spcPct val="90000"/>
              </a:lnSpc>
              <a:buClr>
                <a:schemeClr val="dk1"/>
              </a:buClr>
              <a:buSzPts val="4400"/>
            </a:pPr>
            <a:r>
              <a:rPr lang="en-US" sz="4400">
                <a:solidFill>
                  <a:schemeClr val="dk1"/>
                </a:solidFill>
                <a:latin typeface="Calibri"/>
                <a:ea typeface="Calibri"/>
                <a:cs typeface="Calibri"/>
                <a:sym typeface="Calibri"/>
              </a:rPr>
              <a:t>DEFINITION</a:t>
            </a:r>
            <a:r>
              <a:rPr lang="en-US" sz="4400">
                <a:solidFill>
                  <a:schemeClr val="dk1"/>
                </a:solidFill>
                <a:ea typeface="Calibri"/>
                <a:cs typeface="Calibri"/>
                <a:sym typeface="Calibri"/>
              </a:rPr>
              <a:t>: </a:t>
            </a:r>
          </a:p>
          <a:p>
            <a:pPr algn="ctr">
              <a:lnSpc>
                <a:spcPct val="90000"/>
              </a:lnSpc>
              <a:buClr>
                <a:schemeClr val="dk1"/>
              </a:buClr>
              <a:buSzPts val="4400"/>
            </a:pPr>
            <a:r>
              <a:rPr lang="en-US" sz="4400">
                <a:solidFill>
                  <a:schemeClr val="dk1"/>
                </a:solidFill>
                <a:ea typeface="Calibri"/>
                <a:cs typeface="Calibri"/>
                <a:sym typeface="Calibri"/>
              </a:rPr>
              <a:t>‘digital capabilities’ include the knowledge, skills and attributes required for a user to interact productively with technology. </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049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2973</Words>
  <Application>Microsoft Macintosh PowerPoint</Application>
  <PresentationFormat>Custom</PresentationFormat>
  <Paragraphs>334</Paragraphs>
  <Slides>64</Slides>
  <Notes>55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Digital Capabilities Workshop</vt:lpstr>
      <vt:lpstr>1. Introduction to the Digital Affordances Developmental Learning Model</vt:lpstr>
      <vt:lpstr>Aims</vt:lpstr>
      <vt:lpstr>About the Digital Work Practices Project</vt:lpstr>
      <vt:lpstr>PowerPoint Presentation</vt:lpstr>
      <vt:lpstr>Learning Model Development</vt:lpstr>
      <vt:lpstr>Key Themes: Industry Consultation</vt:lpstr>
      <vt:lpstr>Digital Affordances Developmental Model</vt:lpstr>
      <vt:lpstr>PowerPoint Presentation</vt:lpstr>
      <vt:lpstr>Digital Affordances</vt:lpstr>
      <vt:lpstr>Digital Affordances</vt:lpstr>
      <vt:lpstr>E.g: Data Domain (Journalism)</vt:lpstr>
      <vt:lpstr>Reflection-in-Action For Building Adaptive Capability</vt:lpstr>
      <vt:lpstr>Digital affordance developmental learning model in action</vt:lpstr>
      <vt:lpstr>Using the Learning Model</vt:lpstr>
      <vt:lpstr>Identified Success Factors</vt:lpstr>
      <vt:lpstr>PowerPoint Presentation</vt:lpstr>
      <vt:lpstr>PowerPoint Presentation</vt:lpstr>
      <vt:lpstr>PowerPoint Presentation</vt:lpstr>
      <vt:lpstr>PowerPoint Presentation</vt:lpstr>
      <vt:lpstr>2. Developing Digital Descriptors for Your Subject</vt:lpstr>
      <vt:lpstr>Aims</vt:lpstr>
      <vt:lpstr>Digital affordance developmental learning model in action</vt:lpstr>
      <vt:lpstr>Different ways to develop Digital Descriptors</vt:lpstr>
      <vt:lpstr>Example: External Communications Domain (Journalism)</vt:lpstr>
      <vt:lpstr>Building the Model</vt:lpstr>
      <vt:lpstr>Process to develop descriptors for your subject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Using the Learning Model in Teaching</vt:lpstr>
      <vt:lpstr>Aims</vt:lpstr>
      <vt:lpstr>Digital affordance developmental learning model in action</vt:lpstr>
      <vt:lpstr>Using the Learning Model</vt:lpstr>
      <vt:lpstr>Reflection in Action For Building Adaptive Capability</vt:lpstr>
      <vt:lpstr>PowerPoint Presentation</vt:lpstr>
      <vt:lpstr>PowerPoint Presentation</vt:lpstr>
      <vt:lpstr>PowerPoint Presentation</vt:lpstr>
      <vt:lpstr>PowerPoint Presentation</vt:lpstr>
      <vt:lpstr>PowerPoint Presentation</vt:lpstr>
      <vt:lpstr>Example: Internal Communications Domain (Journalism)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work practices:</dc:title>
  <dc:creator>Ellen Nielsen</dc:creator>
  <cp:lastModifiedBy>RMIT University</cp:lastModifiedBy>
  <cp:revision>128</cp:revision>
  <dcterms:created xsi:type="dcterms:W3CDTF">2018-01-02T04:03:35Z</dcterms:created>
  <dcterms:modified xsi:type="dcterms:W3CDTF">2018-06-04T23:25:18Z</dcterms:modified>
</cp:coreProperties>
</file>