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4" r:id="rId2"/>
    <p:sldId id="259" r:id="rId3"/>
    <p:sldId id="268" r:id="rId4"/>
    <p:sldId id="281" r:id="rId5"/>
    <p:sldId id="273" r:id="rId6"/>
    <p:sldId id="284" r:id="rId7"/>
    <p:sldId id="285" r:id="rId8"/>
    <p:sldId id="286" r:id="rId9"/>
    <p:sldId id="282" r:id="rId10"/>
    <p:sldId id="283" r:id="rId11"/>
    <p:sldId id="287" r:id="rId12"/>
    <p:sldId id="278"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5160"/>
    <a:srgbClr val="4472C4"/>
    <a:srgbClr val="7AC07D"/>
    <a:srgbClr val="7B65A3"/>
    <a:srgbClr val="CF3939"/>
    <a:srgbClr val="5CB94F"/>
    <a:srgbClr val="000000"/>
    <a:srgbClr val="C3C5C5"/>
    <a:srgbClr val="E8E8E8"/>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6901" autoAdjust="0"/>
  </p:normalViewPr>
  <p:slideViewPr>
    <p:cSldViewPr snapToGrid="0">
      <p:cViewPr varScale="1">
        <p:scale>
          <a:sx n="74" d="100"/>
          <a:sy n="74" d="100"/>
        </p:scale>
        <p:origin x="25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322578-6452-412E-9A70-D1BA253C2538}" type="datetimeFigureOut">
              <a:rPr lang="en-AU" smtClean="0"/>
              <a:t>20/03/2024</a:t>
            </a:fld>
            <a:endParaRPr lang="en-AU"/>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7492EA-958A-4657-809A-0E2AF984C3ED}" type="slidenum">
              <a:rPr lang="en-AU" smtClean="0"/>
              <a:t>‹#›</a:t>
            </a:fld>
            <a:endParaRPr lang="en-AU"/>
          </a:p>
        </p:txBody>
      </p:sp>
    </p:spTree>
    <p:extLst>
      <p:ext uri="{BB962C8B-B14F-4D97-AF65-F5344CB8AC3E}">
        <p14:creationId xmlns:p14="http://schemas.microsoft.com/office/powerpoint/2010/main" val="11328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7492EA-958A-4657-809A-0E2AF984C3ED}" type="slidenum">
              <a:rPr lang="en-AU" smtClean="0"/>
              <a:t>1</a:t>
            </a:fld>
            <a:endParaRPr lang="en-AU"/>
          </a:p>
        </p:txBody>
      </p:sp>
    </p:spTree>
    <p:extLst>
      <p:ext uri="{BB962C8B-B14F-4D97-AF65-F5344CB8AC3E}">
        <p14:creationId xmlns:p14="http://schemas.microsoft.com/office/powerpoint/2010/main" val="331147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sz="1800" dirty="0">
                <a:solidFill>
                  <a:srgbClr val="000000"/>
                </a:solidFill>
                <a:latin typeface="Calibri" panose="020F0502020204030204" pitchFamily="34" charset="0"/>
                <a:ea typeface="Calibri" panose="020F0502020204030204" pitchFamily="34" charset="0"/>
              </a:rPr>
              <a:t>The core planning, teaching and assessing is the role and responsibility of the pre-service teacher.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Where you can assist is providing them with data of the range and type that you would normally have access to so that the pre-service teacher can use that to inform decisions about planning for optimal student learning. This includes data for formative and summative purposes, as well as whole class, small group and individual teaching data. It might be records and observations of classroom talk and patterns of interaction; records of learning; records informed by consultations with individual students or Education support specialists; previous grades achieved, LANTITE results and other standardised test data etc.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They also need to identify three focus students that represent the range of capabilities in the class.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latin typeface="Calibri" panose="020F0502020204030204" pitchFamily="34" charset="0"/>
                <a:ea typeface="Calibri" panose="020F0502020204030204" pitchFamily="34" charset="0"/>
                <a:cs typeface="Times New Roman" panose="02020603050405020304" pitchFamily="18" charset="0"/>
              </a:rPr>
              <a:t>This placement should not involve additional administrative or workload responsibilities for you or your school. </a:t>
            </a:r>
            <a:endParaRPr lang="en-AU" sz="1800" dirty="0">
              <a:solidFill>
                <a:srgbClr val="000000"/>
              </a:solidFill>
              <a:latin typeface="Calibri" panose="020F0502020204030204" pitchFamily="34" charset="0"/>
              <a:ea typeface="Calibri" panose="020F0502020204030204" pitchFamily="34" charset="0"/>
            </a:endParaRP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endParaRPr lang="en-AU" sz="1800" dirty="0">
              <a:solidFill>
                <a:srgbClr val="000000"/>
              </a:solidFill>
              <a:latin typeface="Calibri" panose="020F0502020204030204" pitchFamily="34" charset="0"/>
              <a:ea typeface="Calibri" panose="020F0502020204030204" pitchFamily="34" charset="0"/>
            </a:endParaRPr>
          </a:p>
          <a:p>
            <a:endParaRPr lang="en-AU" baseline="0" dirty="0"/>
          </a:p>
        </p:txBody>
      </p:sp>
      <p:sp>
        <p:nvSpPr>
          <p:cNvPr id="4" name="Slide Number Placeholder 3"/>
          <p:cNvSpPr>
            <a:spLocks noGrp="1"/>
          </p:cNvSpPr>
          <p:nvPr>
            <p:ph type="sldNum" sz="quarter" idx="10"/>
          </p:nvPr>
        </p:nvSpPr>
        <p:spPr/>
        <p:txBody>
          <a:bodyPr/>
          <a:lstStyle/>
          <a:p>
            <a:fld id="{567492EA-958A-4657-809A-0E2AF984C3ED}" type="slidenum">
              <a:rPr lang="en-AU" smtClean="0"/>
              <a:t>10</a:t>
            </a:fld>
            <a:endParaRPr lang="en-AU"/>
          </a:p>
        </p:txBody>
      </p:sp>
    </p:spTree>
    <p:extLst>
      <p:ext uri="{BB962C8B-B14F-4D97-AF65-F5344CB8AC3E}">
        <p14:creationId xmlns:p14="http://schemas.microsoft.com/office/powerpoint/2010/main" val="370623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567492EA-958A-4657-809A-0E2AF984C3ED}" type="slidenum">
              <a:rPr lang="en-AU" smtClean="0"/>
              <a:t>11</a:t>
            </a:fld>
            <a:endParaRPr lang="en-AU"/>
          </a:p>
        </p:txBody>
      </p:sp>
    </p:spTree>
    <p:extLst>
      <p:ext uri="{BB962C8B-B14F-4D97-AF65-F5344CB8AC3E}">
        <p14:creationId xmlns:p14="http://schemas.microsoft.com/office/powerpoint/2010/main" val="253350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buSzPct val="110000"/>
            </a:pPr>
            <a:r>
              <a:rPr lang="en-US" sz="1500" dirty="0"/>
              <a:t>Thank you for your time</a:t>
            </a:r>
          </a:p>
          <a:p>
            <a:pPr defTabSz="465887">
              <a:buSzPct val="110000"/>
              <a:buFont typeface="Wingdings 3" charset="2"/>
              <a:buChar char=""/>
            </a:pPr>
            <a:endParaRPr lang="en-US" sz="1500" dirty="0"/>
          </a:p>
          <a:p>
            <a:endParaRPr lang="en-AU" dirty="0"/>
          </a:p>
        </p:txBody>
      </p:sp>
      <p:sp>
        <p:nvSpPr>
          <p:cNvPr id="4" name="Slide Number Placeholder 3"/>
          <p:cNvSpPr>
            <a:spLocks noGrp="1"/>
          </p:cNvSpPr>
          <p:nvPr>
            <p:ph type="sldNum" sz="quarter" idx="10"/>
          </p:nvPr>
        </p:nvSpPr>
        <p:spPr/>
        <p:txBody>
          <a:bodyPr/>
          <a:lstStyle/>
          <a:p>
            <a:fld id="{567492EA-958A-4657-809A-0E2AF984C3ED}" type="slidenum">
              <a:rPr lang="en-AU" smtClean="0"/>
              <a:t>12</a:t>
            </a:fld>
            <a:endParaRPr lang="en-AU"/>
          </a:p>
        </p:txBody>
      </p:sp>
    </p:spTree>
    <p:extLst>
      <p:ext uri="{BB962C8B-B14F-4D97-AF65-F5344CB8AC3E}">
        <p14:creationId xmlns:p14="http://schemas.microsoft.com/office/powerpoint/2010/main" val="409294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7492EA-958A-4657-809A-0E2AF984C3ED}" type="slidenum">
              <a:rPr lang="en-AU" smtClean="0"/>
              <a:t>2</a:t>
            </a:fld>
            <a:endParaRPr lang="en-AU"/>
          </a:p>
        </p:txBody>
      </p:sp>
    </p:spTree>
    <p:extLst>
      <p:ext uri="{BB962C8B-B14F-4D97-AF65-F5344CB8AC3E}">
        <p14:creationId xmlns:p14="http://schemas.microsoft.com/office/powerpoint/2010/main" val="353411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Firstly, thank you for taking our pre-service secondary teachers into your schools. This is their last teaching placement and this is where all their learning in the program and their professional experience comes together to demonstrate that they can independently teach in a school. </a:t>
            </a:r>
          </a:p>
        </p:txBody>
      </p:sp>
      <p:sp>
        <p:nvSpPr>
          <p:cNvPr id="4" name="Slide Number Placeholder 3"/>
          <p:cNvSpPr>
            <a:spLocks noGrp="1"/>
          </p:cNvSpPr>
          <p:nvPr>
            <p:ph type="sldNum" sz="quarter" idx="10"/>
          </p:nvPr>
        </p:nvSpPr>
        <p:spPr/>
        <p:txBody>
          <a:bodyPr/>
          <a:lstStyle/>
          <a:p>
            <a:fld id="{567492EA-958A-4657-809A-0E2AF984C3ED}" type="slidenum">
              <a:rPr lang="en-AU" smtClean="0"/>
              <a:t>3</a:t>
            </a:fld>
            <a:endParaRPr lang="en-AU"/>
          </a:p>
        </p:txBody>
      </p:sp>
    </p:spTree>
    <p:extLst>
      <p:ext uri="{BB962C8B-B14F-4D97-AF65-F5344CB8AC3E}">
        <p14:creationId xmlns:p14="http://schemas.microsoft.com/office/powerpoint/2010/main" val="278302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Thembi – Program manager/course coordinator</a:t>
            </a:r>
          </a:p>
          <a:p>
            <a:r>
              <a:rPr lang="en-AU" dirty="0"/>
              <a:t>Laurie – Lecturer</a:t>
            </a:r>
          </a:p>
        </p:txBody>
      </p:sp>
      <p:sp>
        <p:nvSpPr>
          <p:cNvPr id="4" name="Slide Number Placeholder 3"/>
          <p:cNvSpPr>
            <a:spLocks noGrp="1"/>
          </p:cNvSpPr>
          <p:nvPr>
            <p:ph type="sldNum" sz="quarter" idx="10"/>
          </p:nvPr>
        </p:nvSpPr>
        <p:spPr/>
        <p:txBody>
          <a:bodyPr/>
          <a:lstStyle/>
          <a:p>
            <a:fld id="{567492EA-958A-4657-809A-0E2AF984C3ED}" type="slidenum">
              <a:rPr lang="en-AU" smtClean="0"/>
              <a:t>4</a:t>
            </a:fld>
            <a:endParaRPr lang="en-AU"/>
          </a:p>
        </p:txBody>
      </p:sp>
    </p:spTree>
    <p:extLst>
      <p:ext uri="{BB962C8B-B14F-4D97-AF65-F5344CB8AC3E}">
        <p14:creationId xmlns:p14="http://schemas.microsoft.com/office/powerpoint/2010/main" val="7484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111111"/>
                </a:solidFill>
                <a:effectLst/>
                <a:latin typeface="Open Sans"/>
              </a:rPr>
              <a:t>The idea of a TPA was developed as part of the recommendations from TEMAG to ensure and improve teacher quality in Australia by evidencing preservice teachers’ skills and knowledge against the Australian Teaching Standards.</a:t>
            </a:r>
          </a:p>
          <a:p>
            <a:pPr defTabSz="931774">
              <a:defRPr/>
            </a:pPr>
            <a:endParaRPr lang="en-US" b="0" i="0" dirty="0">
              <a:solidFill>
                <a:srgbClr val="111111"/>
              </a:solidFill>
              <a:effectLst/>
              <a:latin typeface="Open Sans"/>
            </a:endParaRPr>
          </a:p>
          <a:p>
            <a:pPr defTabSz="931774">
              <a:defRPr/>
            </a:pPr>
            <a:r>
              <a:rPr lang="en-US" b="0" i="0" dirty="0">
                <a:solidFill>
                  <a:srgbClr val="111111"/>
                </a:solidFill>
                <a:effectLst/>
                <a:latin typeface="Open Sans"/>
              </a:rPr>
              <a:t>The GTPA is one of the TPAs that were developed to meet the requirements of this policy initiative to assure quality teacher preparation. </a:t>
            </a:r>
          </a:p>
          <a:p>
            <a:pPr defTabSz="931774">
              <a:defRPr/>
            </a:pPr>
            <a:endParaRPr lang="en-US" b="0" i="0" dirty="0">
              <a:solidFill>
                <a:srgbClr val="111111"/>
              </a:solidFill>
              <a:effectLst/>
              <a:latin typeface="Open Sans"/>
            </a:endParaRPr>
          </a:p>
          <a:p>
            <a:pPr defTabSz="931774">
              <a:defRPr/>
            </a:pPr>
            <a:endParaRPr lang="en-AU" dirty="0"/>
          </a:p>
        </p:txBody>
      </p:sp>
      <p:sp>
        <p:nvSpPr>
          <p:cNvPr id="4" name="Slide Number Placeholder 3"/>
          <p:cNvSpPr>
            <a:spLocks noGrp="1"/>
          </p:cNvSpPr>
          <p:nvPr>
            <p:ph type="sldNum" sz="quarter" idx="10"/>
          </p:nvPr>
        </p:nvSpPr>
        <p:spPr/>
        <p:txBody>
          <a:bodyPr/>
          <a:lstStyle/>
          <a:p>
            <a:fld id="{567492EA-958A-4657-809A-0E2AF984C3ED}" type="slidenum">
              <a:rPr lang="en-AU" smtClean="0"/>
              <a:t>5</a:t>
            </a:fld>
            <a:endParaRPr lang="en-AU"/>
          </a:p>
        </p:txBody>
      </p:sp>
    </p:spTree>
    <p:extLst>
      <p:ext uri="{BB962C8B-B14F-4D97-AF65-F5344CB8AC3E}">
        <p14:creationId xmlns:p14="http://schemas.microsoft.com/office/powerpoint/2010/main" val="3758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111111"/>
                </a:solidFill>
                <a:effectLst/>
                <a:latin typeface="Open Sans"/>
              </a:rPr>
              <a:t>Currently, there are 18 Australian HEIs which have joined together as a collective to implement the GTPA in final year of ITE programs. </a:t>
            </a:r>
          </a:p>
          <a:p>
            <a:endParaRPr lang="en-AU" baseline="0" dirty="0"/>
          </a:p>
          <a:p>
            <a:r>
              <a:rPr lang="en-AU" baseline="0" dirty="0"/>
              <a:t>Ask teachers whether they have previously supervised a student undertaking the GTPA? If so, how have they found it? </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567492EA-958A-4657-809A-0E2AF984C3ED}" type="slidenum">
              <a:rPr lang="en-AU" smtClean="0"/>
              <a:t>6</a:t>
            </a:fld>
            <a:endParaRPr lang="en-AU"/>
          </a:p>
        </p:txBody>
      </p:sp>
    </p:spTree>
    <p:extLst>
      <p:ext uri="{BB962C8B-B14F-4D97-AF65-F5344CB8AC3E}">
        <p14:creationId xmlns:p14="http://schemas.microsoft.com/office/powerpoint/2010/main" val="318338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333333"/>
                </a:solidFill>
                <a:effectLst/>
                <a:latin typeface="Helvetica Neue"/>
              </a:rPr>
              <a:t>The </a:t>
            </a:r>
            <a:r>
              <a:rPr lang="en-US" b="0" i="0" u="sng" dirty="0">
                <a:solidFill>
                  <a:srgbClr val="0074E7"/>
                </a:solidFill>
                <a:effectLst/>
                <a:latin typeface="Helvetica Neue"/>
              </a:rPr>
              <a:t>GTPA </a:t>
            </a:r>
            <a:r>
              <a:rPr lang="en-US" b="0" i="0" dirty="0">
                <a:solidFill>
                  <a:srgbClr val="333333"/>
                </a:solidFill>
                <a:effectLst/>
                <a:latin typeface="Helvetica Neue"/>
              </a:rPr>
              <a:t>is  a summative assessment for preservice teachers to show that they have met the Australian </a:t>
            </a:r>
            <a:r>
              <a:rPr lang="en-US" b="0" i="0" u="sng" dirty="0">
                <a:solidFill>
                  <a:srgbClr val="0074E7"/>
                </a:solidFill>
                <a:effectLst/>
                <a:latin typeface="Helvetica Neue"/>
              </a:rPr>
              <a:t>Graduate Teacher Standards</a:t>
            </a:r>
            <a:r>
              <a:rPr lang="en-US" b="0" i="0" dirty="0">
                <a:solidFill>
                  <a:srgbClr val="333333"/>
                </a:solidFill>
                <a:effectLst/>
                <a:latin typeface="Helvetica Neue"/>
              </a:rPr>
              <a:t> and that they are "classroom ready“.  Preservice teachers need to complete a </a:t>
            </a:r>
            <a:r>
              <a:rPr lang="en-US" b="1" i="0" dirty="0">
                <a:solidFill>
                  <a:srgbClr val="333333"/>
                </a:solidFill>
                <a:effectLst/>
                <a:latin typeface="Helvetica Neue"/>
              </a:rPr>
              <a:t>cycle of learning</a:t>
            </a:r>
            <a:r>
              <a:rPr lang="en-US" b="0" i="0" dirty="0">
                <a:solidFill>
                  <a:srgbClr val="333333"/>
                </a:solidFill>
                <a:effectLst/>
                <a:latin typeface="Helvetica Neue"/>
              </a:rPr>
              <a:t> whilst on placement to demonstrate their knowledge and skills in planning, learning and teaching, assessment, reflection and appraisal.  </a:t>
            </a:r>
          </a:p>
          <a:p>
            <a:pPr defTabSz="931774">
              <a:defRPr/>
            </a:pPr>
            <a:endParaRPr lang="en-US" b="0" i="0" dirty="0">
              <a:solidFill>
                <a:srgbClr val="333333"/>
              </a:solidFill>
              <a:effectLst/>
              <a:latin typeface="Helvetica Neue"/>
            </a:endParaRPr>
          </a:p>
          <a:p>
            <a:pPr defTabSz="931774">
              <a:defRPr/>
            </a:pPr>
            <a:r>
              <a:rPr lang="en-US" b="0" i="0" dirty="0">
                <a:solidFill>
                  <a:srgbClr val="333333"/>
                </a:solidFill>
                <a:effectLst/>
                <a:latin typeface="Helvetica Neue"/>
              </a:rPr>
              <a:t>It </a:t>
            </a:r>
            <a:r>
              <a:rPr lang="en-US" b="0" i="0" dirty="0" err="1">
                <a:solidFill>
                  <a:srgbClr val="333333"/>
                </a:solidFill>
                <a:effectLst/>
                <a:latin typeface="Helvetica Neue"/>
              </a:rPr>
              <a:t>centres</a:t>
            </a:r>
            <a:r>
              <a:rPr lang="en-US" b="0" i="0" dirty="0">
                <a:solidFill>
                  <a:srgbClr val="333333"/>
                </a:solidFill>
                <a:effectLst/>
                <a:latin typeface="Helvetica Neue"/>
              </a:rPr>
              <a:t> on </a:t>
            </a:r>
            <a:r>
              <a:rPr lang="en-US" b="1" i="0" dirty="0">
                <a:solidFill>
                  <a:srgbClr val="333333"/>
                </a:solidFill>
                <a:effectLst/>
                <a:latin typeface="Helvetica Neue"/>
              </a:rPr>
              <a:t>whole class teaching</a:t>
            </a:r>
            <a:r>
              <a:rPr lang="en-US" b="0" i="0" dirty="0">
                <a:solidFill>
                  <a:srgbClr val="333333"/>
                </a:solidFill>
                <a:effectLst/>
                <a:latin typeface="Helvetica Neue"/>
              </a:rPr>
              <a:t> and </a:t>
            </a:r>
            <a:r>
              <a:rPr lang="en-US" b="1" i="0" dirty="0">
                <a:solidFill>
                  <a:srgbClr val="333333"/>
                </a:solidFill>
                <a:effectLst/>
                <a:latin typeface="Helvetica Neue"/>
              </a:rPr>
              <a:t>differentiated practice</a:t>
            </a:r>
            <a:r>
              <a:rPr lang="en-US" b="0" i="0" dirty="0">
                <a:solidFill>
                  <a:srgbClr val="333333"/>
                </a:solidFill>
                <a:effectLst/>
                <a:latin typeface="Helvetica Neue"/>
              </a:rPr>
              <a:t>, using </a:t>
            </a:r>
            <a:r>
              <a:rPr lang="en-US" b="1" i="0" dirty="0">
                <a:solidFill>
                  <a:srgbClr val="333333"/>
                </a:solidFill>
                <a:effectLst/>
                <a:latin typeface="Helvetica Neue"/>
              </a:rPr>
              <a:t>three focus students</a:t>
            </a:r>
            <a:r>
              <a:rPr lang="en-US" b="0" i="0" dirty="0">
                <a:solidFill>
                  <a:srgbClr val="333333"/>
                </a:solidFill>
                <a:effectLst/>
                <a:latin typeface="Helvetica Neue"/>
              </a:rPr>
              <a:t> to represent the range of achievement levels within the class. It also includes an emphasis on teaching general capabilities such as supporting students'</a:t>
            </a:r>
            <a:r>
              <a:rPr lang="en-US" b="1" i="0" dirty="0">
                <a:solidFill>
                  <a:srgbClr val="333333"/>
                </a:solidFill>
                <a:effectLst/>
                <a:latin typeface="Helvetica Neue"/>
              </a:rPr>
              <a:t> literacy and numeracy</a:t>
            </a:r>
            <a:r>
              <a:rPr lang="en-US" b="0" i="0" dirty="0">
                <a:solidFill>
                  <a:srgbClr val="333333"/>
                </a:solidFill>
                <a:effectLst/>
                <a:latin typeface="Helvetica Neue"/>
              </a:rPr>
              <a:t> knowledge and skills. </a:t>
            </a:r>
          </a:p>
          <a:p>
            <a:pPr defTabSz="931774">
              <a:defRPr/>
            </a:pPr>
            <a:endParaRPr lang="en-US" b="0" i="0" dirty="0">
              <a:solidFill>
                <a:srgbClr val="333333"/>
              </a:solidFill>
              <a:effectLst/>
              <a:latin typeface="Helvetica Neue"/>
            </a:endParaRPr>
          </a:p>
          <a:p>
            <a:pPr defTabSz="931774">
              <a:defRPr/>
            </a:pPr>
            <a:r>
              <a:rPr lang="en-US" b="0" i="0" dirty="0">
                <a:solidFill>
                  <a:srgbClr val="333333"/>
                </a:solidFill>
                <a:effectLst/>
                <a:latin typeface="Helvetica Neue"/>
              </a:rPr>
              <a:t>In order to complete this assessment, pre-service teachers will need to collect a range of appropriate and sufficient evidence during their teaching placement to use in their report.</a:t>
            </a:r>
          </a:p>
          <a:p>
            <a:pPr defTabSz="931774">
              <a:defRPr/>
            </a:pPr>
            <a:endParaRPr lang="en-US" b="0" i="0" dirty="0">
              <a:solidFill>
                <a:srgbClr val="333333"/>
              </a:solidFill>
              <a:effectLst/>
              <a:latin typeface="Helvetica Neue"/>
            </a:endParaRPr>
          </a:p>
          <a:p>
            <a:r>
              <a:rPr lang="en-AU" dirty="0"/>
              <a:t>They need to evidence their planning, teaching, learning and assessment practices</a:t>
            </a:r>
          </a:p>
          <a:p>
            <a:r>
              <a:rPr lang="en-AU" dirty="0"/>
              <a:t>They need to evidence their pedagogic decision-making</a:t>
            </a:r>
          </a:p>
          <a:p>
            <a:r>
              <a:rPr lang="en-AU" dirty="0"/>
              <a:t>They need to evidence their impact on student learning</a:t>
            </a:r>
          </a:p>
          <a:p>
            <a:r>
              <a:rPr lang="en-AU" dirty="0"/>
              <a:t>They need to evidence their thinking</a:t>
            </a:r>
            <a:endParaRPr lang="en-US" b="0" i="0" dirty="0">
              <a:solidFill>
                <a:srgbClr val="333333"/>
              </a:solidFill>
              <a:effectLst/>
              <a:latin typeface="Helvetica Neue"/>
            </a:endParaRPr>
          </a:p>
          <a:p>
            <a:pPr defTabSz="931774">
              <a:defRPr/>
            </a:pPr>
            <a:endParaRPr lang="en-AU" dirty="0"/>
          </a:p>
        </p:txBody>
      </p:sp>
      <p:sp>
        <p:nvSpPr>
          <p:cNvPr id="4" name="Slide Number Placeholder 3"/>
          <p:cNvSpPr>
            <a:spLocks noGrp="1"/>
          </p:cNvSpPr>
          <p:nvPr>
            <p:ph type="sldNum" sz="quarter" idx="10"/>
          </p:nvPr>
        </p:nvSpPr>
        <p:spPr/>
        <p:txBody>
          <a:bodyPr/>
          <a:lstStyle/>
          <a:p>
            <a:fld id="{567492EA-958A-4657-809A-0E2AF984C3ED}" type="slidenum">
              <a:rPr lang="en-AU" smtClean="0"/>
              <a:t>7</a:t>
            </a:fld>
            <a:endParaRPr lang="en-AU"/>
          </a:p>
        </p:txBody>
      </p:sp>
    </p:spTree>
    <p:extLst>
      <p:ext uri="{BB962C8B-B14F-4D97-AF65-F5344CB8AC3E}">
        <p14:creationId xmlns:p14="http://schemas.microsoft.com/office/powerpoint/2010/main" val="95103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sz="1800" dirty="0">
                <a:solidFill>
                  <a:srgbClr val="000000"/>
                </a:solidFill>
                <a:latin typeface="Calibri" panose="020F0502020204030204" pitchFamily="34" charset="0"/>
                <a:ea typeface="Calibri" panose="020F0502020204030204" pitchFamily="34" charset="0"/>
              </a:rPr>
              <a:t>The collection of data occurs initially to inform planning and teaching decisions.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During teaching, a range of data is continually collected. Formative assessment of student work, including feedback to students contributes to evidence of learning and further informs adjustments to planning and teaching.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In moderation, preservice teachers share their understandings of how the curriculum and achievement standards apply to student work. </a:t>
            </a:r>
          </a:p>
          <a:p>
            <a:pPr defTabSz="931774">
              <a:defRPr/>
            </a:pPr>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In this cycle, preservice teachers continually reflect and appraise their work to monitor its impact on student learning and to inform next-step planning of teaching. This demonstration of practice includes: making adjustments to meeting the learning needs of all students in the class; making connections between theory and practice; providing evidence of pedagogic decision-making, teaching practices and learning outcomes; and the opportunity to express their emerging professional agency in teaching cycles and scenarios. </a:t>
            </a:r>
          </a:p>
          <a:p>
            <a:endParaRPr lang="en-AU" baseline="0" dirty="0"/>
          </a:p>
        </p:txBody>
      </p:sp>
      <p:sp>
        <p:nvSpPr>
          <p:cNvPr id="4" name="Slide Number Placeholder 3"/>
          <p:cNvSpPr>
            <a:spLocks noGrp="1"/>
          </p:cNvSpPr>
          <p:nvPr>
            <p:ph type="sldNum" sz="quarter" idx="10"/>
          </p:nvPr>
        </p:nvSpPr>
        <p:spPr/>
        <p:txBody>
          <a:bodyPr/>
          <a:lstStyle/>
          <a:p>
            <a:fld id="{567492EA-958A-4657-809A-0E2AF984C3ED}" type="slidenum">
              <a:rPr lang="en-AU" smtClean="0"/>
              <a:t>8</a:t>
            </a:fld>
            <a:endParaRPr lang="en-AU"/>
          </a:p>
        </p:txBody>
      </p:sp>
    </p:spTree>
    <p:extLst>
      <p:ext uri="{BB962C8B-B14F-4D97-AF65-F5344CB8AC3E}">
        <p14:creationId xmlns:p14="http://schemas.microsoft.com/office/powerpoint/2010/main" val="76922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latin typeface="Calibri" panose="020F0502020204030204" pitchFamily="34" charset="0"/>
                <a:ea typeface="Calibri" panose="020F0502020204030204" pitchFamily="34" charset="0"/>
              </a:rPr>
              <a:t>The requirements for completing the GTPA include that a learning sequence must be undertaken in one class and sustained for a minimum of 4 weeks. It needs to be focused on a single learning or teaching area and it is to be significant and implemented across a series of lessons.  Preservice teachers’ focus on the whole class teaching and on differentiated practice through the identification of three focus students to represent the range of achievement levels in the class. The PST must take full responsibility for the whole class during the sustained learning focus. </a:t>
            </a:r>
          </a:p>
          <a:p>
            <a:endParaRPr lang="en-AU" sz="1800" dirty="0">
              <a:solidFill>
                <a:srgbClr val="000000"/>
              </a:solidFill>
              <a:latin typeface="Calibri" panose="020F0502020204030204" pitchFamily="34" charset="0"/>
              <a:ea typeface="Calibri" panose="020F0502020204030204" pitchFamily="34" charset="0"/>
            </a:endParaRPr>
          </a:p>
          <a:p>
            <a:pPr defTabSz="931774">
              <a:defRPr/>
            </a:pPr>
            <a:r>
              <a:rPr lang="en-AU" sz="1800" dirty="0">
                <a:solidFill>
                  <a:srgbClr val="000000"/>
                </a:solidFill>
                <a:latin typeface="Calibri" panose="020F0502020204030204" pitchFamily="34" charset="0"/>
                <a:ea typeface="Calibri" panose="020F0502020204030204" pitchFamily="34" charset="0"/>
              </a:rPr>
              <a:t>The GTPA is part of a wider research project concerned with identifying performance standards and cross-institutional moderation of judgements. So a number of samples of the GTPA are sent to the consortium to be moderated to ensure that universities across Australia are aligned. All GTPAs are therefore treated as confidential and de-identified so your school, your students and your names are not included in the assessment task.  </a:t>
            </a:r>
          </a:p>
          <a:p>
            <a:endParaRPr lang="en-AU" sz="1800" dirty="0">
              <a:solidFill>
                <a:srgbClr val="000000"/>
              </a:solidFill>
              <a:latin typeface="Calibri" panose="020F0502020204030204" pitchFamily="34" charset="0"/>
              <a:ea typeface="Calibri" panose="020F0502020204030204" pitchFamily="34" charset="0"/>
            </a:endParaRP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567492EA-958A-4657-809A-0E2AF984C3ED}" type="slidenum">
              <a:rPr lang="en-AU" smtClean="0"/>
              <a:t>9</a:t>
            </a:fld>
            <a:endParaRPr lang="en-AU"/>
          </a:p>
        </p:txBody>
      </p:sp>
    </p:spTree>
    <p:extLst>
      <p:ext uri="{BB962C8B-B14F-4D97-AF65-F5344CB8AC3E}">
        <p14:creationId xmlns:p14="http://schemas.microsoft.com/office/powerpoint/2010/main" val="295604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6CC22-1D41-4EAB-A3BA-8B7F3674E16F}" type="datetimeFigureOut">
              <a:rPr lang="en-AU" smtClean="0"/>
              <a:t>20/03/2024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325581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6CC22-1D41-4EAB-A3BA-8B7F3674E16F}" type="datetimeFigureOut">
              <a:rPr lang="en-AU" smtClean="0"/>
              <a:t>20/03/2024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250138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6CC22-1D41-4EAB-A3BA-8B7F3674E16F}" type="datetimeFigureOut">
              <a:rPr lang="en-AU" smtClean="0"/>
              <a:t>20/03/2024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64148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6CC22-1D41-4EAB-A3BA-8B7F3674E16F}" type="datetimeFigureOut">
              <a:rPr lang="en-AU" smtClean="0"/>
              <a:t>20/03/2024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98137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6CC22-1D41-4EAB-A3BA-8B7F3674E16F}" type="datetimeFigureOut">
              <a:rPr lang="en-AU" smtClean="0"/>
              <a:t>20/03/2024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8316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6CC22-1D41-4EAB-A3BA-8B7F3674E16F}" type="datetimeFigureOut">
              <a:rPr lang="en-AU" smtClean="0"/>
              <a:t>20/03/2024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52982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56CC22-1D41-4EAB-A3BA-8B7F3674E16F}" type="datetimeFigureOut">
              <a:rPr lang="en-AU" smtClean="0"/>
              <a:t>20/03/2024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91778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56CC22-1D41-4EAB-A3BA-8B7F3674E16F}" type="datetimeFigureOut">
              <a:rPr lang="en-AU" smtClean="0"/>
              <a:t>20/03/2024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0952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6CC22-1D41-4EAB-A3BA-8B7F3674E16F}" type="datetimeFigureOut">
              <a:rPr lang="en-AU" smtClean="0"/>
              <a:t>20/03/2024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74990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6CC22-1D41-4EAB-A3BA-8B7F3674E16F}" type="datetimeFigureOut">
              <a:rPr lang="en-AU" smtClean="0"/>
              <a:t>20/03/2024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96059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6CC22-1D41-4EAB-A3BA-8B7F3674E16F}" type="datetimeFigureOut">
              <a:rPr lang="en-AU" smtClean="0"/>
              <a:t>20/03/2024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1B6E99-E756-423D-AF6D-9C8C9EBDD55F}" type="slidenum">
              <a:rPr lang="en-AU" smtClean="0"/>
              <a:t>‹#›</a:t>
            </a:fld>
            <a:endParaRPr lang="en-AU"/>
          </a:p>
        </p:txBody>
      </p:sp>
    </p:spTree>
    <p:extLst>
      <p:ext uri="{BB962C8B-B14F-4D97-AF65-F5344CB8AC3E}">
        <p14:creationId xmlns:p14="http://schemas.microsoft.com/office/powerpoint/2010/main" val="173721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6CC22-1D41-4EAB-A3BA-8B7F3674E16F}" type="datetimeFigureOut">
              <a:rPr lang="en-AU" smtClean="0"/>
              <a:t>20/03/2024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6E99-E756-423D-AF6D-9C8C9EBDD55F}" type="slidenum">
              <a:rPr lang="en-AU" smtClean="0"/>
              <a:t>‹#›</a:t>
            </a:fld>
            <a:endParaRPr lang="en-AU"/>
          </a:p>
        </p:txBody>
      </p:sp>
      <p:sp>
        <p:nvSpPr>
          <p:cNvPr id="7" name="MSIPCMContentMarking" descr="{&quot;HashCode&quot;:-1910640812,&quot;Placement&quot;:&quot;Header&quot;,&quot;Top&quot;:0.0,&quot;Left&quot;:278.729126,&quot;SlideWidth&quot;:720,&quot;SlideHeight&quot;:540}">
            <a:extLst>
              <a:ext uri="{FF2B5EF4-FFF2-40B4-BE49-F238E27FC236}">
                <a16:creationId xmlns:a16="http://schemas.microsoft.com/office/drawing/2014/main" id="{AB01182B-5E1C-451E-B962-C2E01FD0EDCC}"/>
              </a:ext>
            </a:extLst>
          </p:cNvPr>
          <p:cNvSpPr txBox="1"/>
          <p:nvPr userDrawn="1"/>
        </p:nvSpPr>
        <p:spPr>
          <a:xfrm>
            <a:off x="3539860" y="0"/>
            <a:ext cx="2064281" cy="296525"/>
          </a:xfrm>
          <a:prstGeom prst="rect">
            <a:avLst/>
          </a:prstGeom>
          <a:noFill/>
        </p:spPr>
        <p:txBody>
          <a:bodyPr vert="horz" wrap="square" lIns="0" tIns="0" rIns="0" bIns="0" rtlCol="0" anchor="ctr" anchorCtr="1">
            <a:noAutofit/>
          </a:bodyPr>
          <a:lstStyle/>
          <a:p>
            <a:pPr algn="ctr">
              <a:spcBef>
                <a:spcPts val="0"/>
              </a:spcBef>
              <a:spcAft>
                <a:spcPts val="0"/>
              </a:spcAft>
            </a:pPr>
            <a:r>
              <a:rPr lang="en-AU" sz="12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178101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owl.excelsior.edu/writing-process/prewriting-strategies/prewriting-strategies-asking-defining-ques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6.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18CD67-0CAA-4F43-A5B5-A59E21407AEC}"/>
              </a:ext>
            </a:extLst>
          </p:cNvPr>
          <p:cNvSpPr/>
          <p:nvPr/>
        </p:nvSpPr>
        <p:spPr>
          <a:xfrm>
            <a:off x="-7557" y="0"/>
            <a:ext cx="3113494" cy="6858000"/>
          </a:xfrm>
          <a:prstGeom prst="rect">
            <a:avLst/>
          </a:prstGeom>
          <a:gradFill flip="none" rotWithShape="1">
            <a:gsLst>
              <a:gs pos="0">
                <a:srgbClr val="DDD4DB"/>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erson wearing a blue shirt standing in front of a body of water&#10;&#10;Description automatically generated">
            <a:extLst>
              <a:ext uri="{FF2B5EF4-FFF2-40B4-BE49-F238E27FC236}">
                <a16:creationId xmlns:a16="http://schemas.microsoft.com/office/drawing/2014/main" id="{3D8096D5-4C32-4E1A-AB5F-24104F2C8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106" y="0"/>
            <a:ext cx="6067044" cy="6858000"/>
          </a:xfrm>
          <a:prstGeom prst="rect">
            <a:avLst/>
          </a:prstGeom>
        </p:spPr>
      </p:pic>
      <p:pic>
        <p:nvPicPr>
          <p:cNvPr id="9" name="Picture 8" descr="A picture containing animal&#10;&#10;Description automatically generated">
            <a:extLst>
              <a:ext uri="{FF2B5EF4-FFF2-40B4-BE49-F238E27FC236}">
                <a16:creationId xmlns:a16="http://schemas.microsoft.com/office/drawing/2014/main" id="{30CE354C-677C-4B74-B844-001C51F58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72" y="0"/>
            <a:ext cx="3275187" cy="551662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81C303A-4853-4585-B0BF-B6BACC076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080" y="4388743"/>
            <a:ext cx="1747562" cy="1747562"/>
          </a:xfrm>
          <a:prstGeom prst="rect">
            <a:avLst/>
          </a:prstGeom>
        </p:spPr>
      </p:pic>
      <p:sp>
        <p:nvSpPr>
          <p:cNvPr id="14" name="TextBox 13">
            <a:extLst>
              <a:ext uri="{FF2B5EF4-FFF2-40B4-BE49-F238E27FC236}">
                <a16:creationId xmlns:a16="http://schemas.microsoft.com/office/drawing/2014/main" id="{BCC07147-D46B-426D-9A7B-C614D3684DC5}"/>
              </a:ext>
            </a:extLst>
          </p:cNvPr>
          <p:cNvSpPr txBox="1"/>
          <p:nvPr/>
        </p:nvSpPr>
        <p:spPr>
          <a:xfrm>
            <a:off x="3080106" y="978763"/>
            <a:ext cx="5234533" cy="417871"/>
          </a:xfrm>
          <a:prstGeom prst="rect">
            <a:avLst/>
          </a:prstGeom>
          <a:noFill/>
        </p:spPr>
        <p:txBody>
          <a:bodyPr wrap="square" rtlCol="0">
            <a:spAutoFit/>
          </a:bodyPr>
          <a:lstStyle/>
          <a:p>
            <a:pPr>
              <a:lnSpc>
                <a:spcPts val="2500"/>
              </a:lnSpc>
              <a:spcAft>
                <a:spcPts val="450"/>
              </a:spcAft>
            </a:pPr>
            <a:r>
              <a:rPr lang="en-AU" sz="3200" dirty="0">
                <a:solidFill>
                  <a:schemeClr val="bg1"/>
                </a:solidFill>
                <a:latin typeface="Museo 300" panose="02000000000000000000" pitchFamily="50" charset="0"/>
              </a:rPr>
              <a:t>WELCOME</a:t>
            </a:r>
            <a:endParaRPr lang="en-AU" sz="3200" dirty="0">
              <a:solidFill>
                <a:schemeClr val="bg1"/>
              </a:solidFill>
              <a:latin typeface="Museo 700" panose="02000000000000000000" pitchFamily="50" charset="0"/>
            </a:endParaRPr>
          </a:p>
        </p:txBody>
      </p:sp>
      <p:pic>
        <p:nvPicPr>
          <p:cNvPr id="17" name="Picture 16" descr="A picture containing drawing&#10;&#10;Description automatically generated">
            <a:extLst>
              <a:ext uri="{FF2B5EF4-FFF2-40B4-BE49-F238E27FC236}">
                <a16:creationId xmlns:a16="http://schemas.microsoft.com/office/drawing/2014/main" id="{FF3CF77D-6529-4244-A644-DC0B3830F6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602" y="250767"/>
            <a:ext cx="1050457" cy="395974"/>
          </a:xfrm>
          <a:prstGeom prst="rect">
            <a:avLst/>
          </a:prstGeom>
        </p:spPr>
      </p:pic>
    </p:spTree>
    <p:extLst>
      <p:ext uri="{BB962C8B-B14F-4D97-AF65-F5344CB8AC3E}">
        <p14:creationId xmlns:p14="http://schemas.microsoft.com/office/powerpoint/2010/main" val="77638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sp>
        <p:nvSpPr>
          <p:cNvPr id="24" name="Rectangle 23">
            <a:extLst>
              <a:ext uri="{FF2B5EF4-FFF2-40B4-BE49-F238E27FC236}">
                <a16:creationId xmlns:a16="http://schemas.microsoft.com/office/drawing/2014/main" id="{8CAD503F-1691-46B2-BCAE-5E93E3203377}"/>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5" name="TextBox 24">
            <a:extLst>
              <a:ext uri="{FF2B5EF4-FFF2-40B4-BE49-F238E27FC236}">
                <a16:creationId xmlns:a16="http://schemas.microsoft.com/office/drawing/2014/main" id="{689EC3D7-18C6-49D1-BF7D-FAAF689FE4FE}"/>
              </a:ext>
            </a:extLst>
          </p:cNvPr>
          <p:cNvSpPr txBox="1"/>
          <p:nvPr/>
        </p:nvSpPr>
        <p:spPr>
          <a:xfrm>
            <a:off x="482502" y="1547275"/>
            <a:ext cx="2847677" cy="307777"/>
          </a:xfrm>
          <a:prstGeom prst="rect">
            <a:avLst/>
          </a:prstGeom>
          <a:noFill/>
        </p:spPr>
        <p:txBody>
          <a:bodyPr wrap="square" lIns="0" tIns="0" rIns="0" bIns="0" rtlCol="0">
            <a:spAutoFit/>
          </a:bodyPr>
          <a:lstStyle/>
          <a:p>
            <a:r>
              <a:rPr lang="en-US" sz="2000" b="1" dirty="0">
                <a:solidFill>
                  <a:schemeClr val="bg1"/>
                </a:solidFill>
                <a:latin typeface="Museo 300" panose="02000000000000000000" pitchFamily="50" charset="0"/>
              </a:rPr>
              <a:t>What is your role?</a:t>
            </a:r>
            <a:endParaRPr lang="en-AU" sz="2000" b="1" dirty="0">
              <a:solidFill>
                <a:schemeClr val="bg1"/>
              </a:solidFill>
              <a:latin typeface="Museo 300" panose="02000000000000000000" pitchFamily="50" charset="0"/>
            </a:endParaRPr>
          </a:p>
        </p:txBody>
      </p:sp>
      <p:sp>
        <p:nvSpPr>
          <p:cNvPr id="2" name="TextBox 1">
            <a:extLst>
              <a:ext uri="{FF2B5EF4-FFF2-40B4-BE49-F238E27FC236}">
                <a16:creationId xmlns:a16="http://schemas.microsoft.com/office/drawing/2014/main" id="{98049F8D-EEBB-45D1-AB9C-353ABC639A26}"/>
              </a:ext>
            </a:extLst>
          </p:cNvPr>
          <p:cNvSpPr txBox="1"/>
          <p:nvPr/>
        </p:nvSpPr>
        <p:spPr>
          <a:xfrm>
            <a:off x="3285030" y="586060"/>
            <a:ext cx="5089921" cy="6186309"/>
          </a:xfrm>
          <a:prstGeom prst="rect">
            <a:avLst/>
          </a:prstGeom>
          <a:noFill/>
        </p:spPr>
        <p:txBody>
          <a:bodyPr wrap="square" rtlCol="0">
            <a:spAutoFit/>
          </a:bodyPr>
          <a:lstStyle/>
          <a:p>
            <a:pPr marL="285750" indent="-285750">
              <a:buFont typeface="Arial" panose="020B0604020202020204" pitchFamily="34" charset="0"/>
              <a:buChar char="•"/>
            </a:pPr>
            <a:r>
              <a:rPr lang="en-AU" dirty="0"/>
              <a:t>Assist by providing data to the pre-service teacher that you would normally have access to so that they can make informed decisions about planning for optimal student learning.</a:t>
            </a:r>
          </a:p>
          <a:p>
            <a:endParaRPr lang="en-AU" dirty="0"/>
          </a:p>
          <a:p>
            <a:pPr marL="285750" indent="-285750">
              <a:buFont typeface="Arial" panose="020B0604020202020204" pitchFamily="34" charset="0"/>
              <a:buChar char="•"/>
            </a:pPr>
            <a:r>
              <a:rPr lang="en-AU" dirty="0"/>
              <a:t>Help them to identify three focus students representing the range of capabilities in the class – one at the expected level, below or well-below the level, and above or well above the expected level. Whilst pre-service teachers work with all students within the class, they will be using these three students to identify opportunities for differentiation, and document their specific learning progress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Engage in moderation of the three focus students in their summative task to discuss the use of standards and criteria in assessing student work</a:t>
            </a:r>
            <a:br>
              <a:rPr lang="en-AU" dirty="0"/>
            </a:br>
            <a:endParaRPr lang="en-AU" dirty="0"/>
          </a:p>
          <a:p>
            <a:pPr marL="285750" indent="-285750">
              <a:buFont typeface="Arial" panose="020B0604020202020204" pitchFamily="34" charset="0"/>
              <a:buChar char="•"/>
            </a:pPr>
            <a:r>
              <a:rPr lang="en-AU" dirty="0"/>
              <a:t>Complete the End of Placement form</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03502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sp>
        <p:nvSpPr>
          <p:cNvPr id="24" name="Rectangle 23">
            <a:extLst>
              <a:ext uri="{FF2B5EF4-FFF2-40B4-BE49-F238E27FC236}">
                <a16:creationId xmlns:a16="http://schemas.microsoft.com/office/drawing/2014/main" id="{8CAD503F-1691-46B2-BCAE-5E93E3203377}"/>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5" name="TextBox 24">
            <a:extLst>
              <a:ext uri="{FF2B5EF4-FFF2-40B4-BE49-F238E27FC236}">
                <a16:creationId xmlns:a16="http://schemas.microsoft.com/office/drawing/2014/main" id="{689EC3D7-18C6-49D1-BF7D-FAAF689FE4FE}"/>
              </a:ext>
            </a:extLst>
          </p:cNvPr>
          <p:cNvSpPr txBox="1"/>
          <p:nvPr/>
        </p:nvSpPr>
        <p:spPr>
          <a:xfrm>
            <a:off x="482502" y="1547275"/>
            <a:ext cx="2847677" cy="615553"/>
          </a:xfrm>
          <a:prstGeom prst="rect">
            <a:avLst/>
          </a:prstGeom>
          <a:noFill/>
        </p:spPr>
        <p:txBody>
          <a:bodyPr wrap="square" lIns="0" tIns="0" rIns="0" bIns="0" rtlCol="0">
            <a:spAutoFit/>
          </a:bodyPr>
          <a:lstStyle/>
          <a:p>
            <a:r>
              <a:rPr lang="en-US" sz="2000" b="1" dirty="0">
                <a:solidFill>
                  <a:schemeClr val="bg1"/>
                </a:solidFill>
                <a:latin typeface="Museo 300" panose="02000000000000000000" pitchFamily="50" charset="0"/>
              </a:rPr>
              <a:t>Questions or comments?</a:t>
            </a:r>
            <a:endParaRPr lang="en-AU" sz="2000" b="1" dirty="0">
              <a:solidFill>
                <a:schemeClr val="bg1"/>
              </a:solidFill>
              <a:latin typeface="Museo 300" panose="02000000000000000000" pitchFamily="50" charset="0"/>
            </a:endParaRPr>
          </a:p>
        </p:txBody>
      </p:sp>
      <p:pic>
        <p:nvPicPr>
          <p:cNvPr id="4" name="Picture 3">
            <a:extLst>
              <a:ext uri="{FF2B5EF4-FFF2-40B4-BE49-F238E27FC236}">
                <a16:creationId xmlns:a16="http://schemas.microsoft.com/office/drawing/2014/main" id="{44517046-8BC9-4313-8664-3F00DDE8F7D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42672" y="1046480"/>
            <a:ext cx="5852160" cy="3901440"/>
          </a:xfrm>
          <a:prstGeom prst="rect">
            <a:avLst/>
          </a:prstGeom>
        </p:spPr>
      </p:pic>
    </p:spTree>
    <p:extLst>
      <p:ext uri="{BB962C8B-B14F-4D97-AF65-F5344CB8AC3E}">
        <p14:creationId xmlns:p14="http://schemas.microsoft.com/office/powerpoint/2010/main" val="69086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B73A22-AAF5-4635-834B-1235CFF6CBAF}"/>
              </a:ext>
            </a:extLst>
          </p:cNvPr>
          <p:cNvSpPr/>
          <p:nvPr/>
        </p:nvSpPr>
        <p:spPr>
          <a:xfrm>
            <a:off x="0" y="0"/>
            <a:ext cx="9144000" cy="1141111"/>
          </a:xfrm>
          <a:prstGeom prst="rect">
            <a:avLst/>
          </a:prstGeom>
          <a:gradFill flip="none" rotWithShape="1">
            <a:gsLst>
              <a:gs pos="0">
                <a:srgbClr val="D2D2CA"/>
              </a:gs>
              <a:gs pos="29000">
                <a:srgbClr val="D2D2CA"/>
              </a:gs>
              <a:gs pos="100000">
                <a:srgbClr val="A9A9A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descr="A picture containing drawing&#10;&#10;Description automatically generated">
            <a:extLst>
              <a:ext uri="{FF2B5EF4-FFF2-40B4-BE49-F238E27FC236}">
                <a16:creationId xmlns:a16="http://schemas.microsoft.com/office/drawing/2014/main" id="{4D3C78BD-D96D-4EC3-86B2-3BC7475A4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700" y="452076"/>
            <a:ext cx="855800" cy="322597"/>
          </a:xfrm>
          <a:prstGeom prst="rect">
            <a:avLst/>
          </a:prstGeom>
        </p:spPr>
      </p:pic>
      <p:sp>
        <p:nvSpPr>
          <p:cNvPr id="37" name="Google Shape;102;p21"/>
          <p:cNvSpPr txBox="1">
            <a:spLocks/>
          </p:cNvSpPr>
          <p:nvPr/>
        </p:nvSpPr>
        <p:spPr>
          <a:xfrm>
            <a:off x="2138618" y="1496257"/>
            <a:ext cx="6098663" cy="2833216"/>
          </a:xfrm>
          <a:prstGeom prst="rect">
            <a:avLst/>
          </a:prstGeom>
        </p:spPr>
        <p:txBody>
          <a:bodyPr spcFirstLastPara="1" vert="horz" lIns="91440" tIns="45720" rIns="91440" bIns="45720"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defTabSz="457200">
              <a:buSzPct val="110000"/>
              <a:buFont typeface="Wingdings 3" charset="2"/>
              <a:buChar char=""/>
            </a:pPr>
            <a:endParaRPr lang="en-US" sz="1500" dirty="0"/>
          </a:p>
        </p:txBody>
      </p:sp>
      <p:pic>
        <p:nvPicPr>
          <p:cNvPr id="2050" name="Picture 2" descr="gravel road, path, summer, direction, road, way, journey, hill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1111"/>
            <a:ext cx="9465276" cy="62599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device&#10;&#10;Description automatically generated">
            <a:extLst>
              <a:ext uri="{FF2B5EF4-FFF2-40B4-BE49-F238E27FC236}">
                <a16:creationId xmlns:a16="http://schemas.microsoft.com/office/drawing/2014/main" id="{9564CFED-E1C6-441E-BD46-6967C3279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336" y="0"/>
            <a:ext cx="702364" cy="177117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D9106A9-6023-46C7-BC84-D1A22C5913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690" y="413747"/>
            <a:ext cx="1380102" cy="1380102"/>
          </a:xfrm>
          <a:prstGeom prst="rect">
            <a:avLst/>
          </a:prstGeom>
        </p:spPr>
      </p:pic>
      <p:sp>
        <p:nvSpPr>
          <p:cNvPr id="2" name="TextBox 1"/>
          <p:cNvSpPr txBox="1"/>
          <p:nvPr/>
        </p:nvSpPr>
        <p:spPr>
          <a:xfrm>
            <a:off x="654908" y="2079667"/>
            <a:ext cx="2879124" cy="707886"/>
          </a:xfrm>
          <a:prstGeom prst="rect">
            <a:avLst/>
          </a:prstGeom>
          <a:noFill/>
        </p:spPr>
        <p:txBody>
          <a:bodyPr wrap="square" rtlCol="0">
            <a:spAutoFit/>
          </a:bodyPr>
          <a:lstStyle/>
          <a:p>
            <a:r>
              <a:rPr lang="en-AU" sz="4000" dirty="0">
                <a:solidFill>
                  <a:schemeClr val="bg1"/>
                </a:solidFill>
              </a:rPr>
              <a:t>Thank you</a:t>
            </a:r>
          </a:p>
        </p:txBody>
      </p:sp>
    </p:spTree>
    <p:extLst>
      <p:ext uri="{BB962C8B-B14F-4D97-AF65-F5344CB8AC3E}">
        <p14:creationId xmlns:p14="http://schemas.microsoft.com/office/powerpoint/2010/main" val="237389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462D89B-04C2-4D2D-B65E-55AB5CCF9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71" y="423194"/>
            <a:ext cx="1284690" cy="1284690"/>
          </a:xfrm>
          <a:prstGeom prst="rect">
            <a:avLst/>
          </a:prstGeom>
        </p:spPr>
      </p:pic>
      <p:pic>
        <p:nvPicPr>
          <p:cNvPr id="11" name="Picture 10" descr="A close up of a green field&#10;&#10;Description automatically generated">
            <a:extLst>
              <a:ext uri="{FF2B5EF4-FFF2-40B4-BE49-F238E27FC236}">
                <a16:creationId xmlns:a16="http://schemas.microsoft.com/office/drawing/2014/main" id="{E590DA89-3337-4D38-ACE7-084E8AC1E382}"/>
              </a:ext>
            </a:extLst>
          </p:cNvPr>
          <p:cNvPicPr>
            <a:picLocks noChangeAspect="1"/>
          </p:cNvPicPr>
          <p:nvPr/>
        </p:nvPicPr>
        <p:blipFill>
          <a:blip r:embed="rId4">
            <a:extLst>
              <a:ext uri="{BEBA8EAE-BF5A-486C-A8C5-ECC9F3942E4B}">
                <a14:imgProps xmlns:a14="http://schemas.microsoft.com/office/drawing/2010/main">
                  <a14:imgLayer r:embed="rId5">
                    <a14:imgEffect>
                      <a14:saturation sat="50000"/>
                    </a14:imgEffect>
                  </a14:imgLayer>
                </a14:imgProps>
              </a:ext>
              <a:ext uri="{28A0092B-C50C-407E-A947-70E740481C1C}">
                <a14:useLocalDpi xmlns:a14="http://schemas.microsoft.com/office/drawing/2010/main" val="0"/>
              </a:ext>
            </a:extLst>
          </a:blip>
          <a:stretch>
            <a:fillRect/>
          </a:stretch>
        </p:blipFill>
        <p:spPr>
          <a:xfrm>
            <a:off x="3099" y="4458645"/>
            <a:ext cx="2902626" cy="2404380"/>
          </a:xfrm>
          <a:prstGeom prst="rect">
            <a:avLst/>
          </a:prstGeom>
        </p:spPr>
      </p:pic>
      <p:sp>
        <p:nvSpPr>
          <p:cNvPr id="8" name="Rectangle 7">
            <a:extLst>
              <a:ext uri="{FF2B5EF4-FFF2-40B4-BE49-F238E27FC236}">
                <a16:creationId xmlns:a16="http://schemas.microsoft.com/office/drawing/2014/main" id="{0215C159-8453-4A4C-8E9A-FA41B1740E77}"/>
              </a:ext>
            </a:extLst>
          </p:cNvPr>
          <p:cNvSpPr/>
          <p:nvPr/>
        </p:nvSpPr>
        <p:spPr>
          <a:xfrm>
            <a:off x="0" y="0"/>
            <a:ext cx="9144000" cy="1079712"/>
          </a:xfrm>
          <a:prstGeom prst="rect">
            <a:avLst/>
          </a:prstGeom>
          <a:gradFill flip="none" rotWithShape="1">
            <a:gsLst>
              <a:gs pos="0">
                <a:srgbClr val="DAD4B3"/>
              </a:gs>
              <a:gs pos="53000">
                <a:srgbClr val="C2BA9E"/>
              </a:gs>
              <a:gs pos="100000">
                <a:srgbClr val="AAA18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picture containing person, indoor, green, cutting&#10;&#10;Description automatically generated">
            <a:extLst>
              <a:ext uri="{FF2B5EF4-FFF2-40B4-BE49-F238E27FC236}">
                <a16:creationId xmlns:a16="http://schemas.microsoft.com/office/drawing/2014/main" id="{3206B18F-8732-49CC-8D95-BBB9DEB3E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79712"/>
            <a:ext cx="9144000" cy="3429000"/>
          </a:xfrm>
          <a:prstGeom prst="rect">
            <a:avLst/>
          </a:prstGeom>
        </p:spPr>
      </p:pic>
      <p:sp>
        <p:nvSpPr>
          <p:cNvPr id="12" name="TextBox 11">
            <a:extLst>
              <a:ext uri="{FF2B5EF4-FFF2-40B4-BE49-F238E27FC236}">
                <a16:creationId xmlns:a16="http://schemas.microsoft.com/office/drawing/2014/main" id="{796A82BA-0693-4658-BC82-D1E750A31E8F}"/>
              </a:ext>
            </a:extLst>
          </p:cNvPr>
          <p:cNvSpPr txBox="1"/>
          <p:nvPr/>
        </p:nvSpPr>
        <p:spPr>
          <a:xfrm>
            <a:off x="259050" y="4551928"/>
            <a:ext cx="2506821" cy="708271"/>
          </a:xfrm>
          <a:prstGeom prst="rect">
            <a:avLst/>
          </a:prstGeom>
          <a:noFill/>
        </p:spPr>
        <p:txBody>
          <a:bodyPr wrap="square" rtlCol="0">
            <a:spAutoFit/>
          </a:bodyPr>
          <a:lstStyle/>
          <a:p>
            <a:pPr>
              <a:lnSpc>
                <a:spcPts val="1200"/>
              </a:lnSpc>
              <a:spcAft>
                <a:spcPts val="400"/>
              </a:spcAft>
            </a:pPr>
            <a:r>
              <a:rPr lang="en-AU" sz="2800" dirty="0">
                <a:solidFill>
                  <a:srgbClr val="00B0F0"/>
                </a:solidFill>
                <a:latin typeface="Museo 700" panose="02000000000000000000" pitchFamily="50" charset="0"/>
              </a:rPr>
              <a:t>_</a:t>
            </a:r>
            <a:br>
              <a:rPr lang="en-AU" sz="2800" dirty="0">
                <a:solidFill>
                  <a:srgbClr val="F58FE2"/>
                </a:solidFill>
                <a:latin typeface="Museo 700" panose="02000000000000000000" pitchFamily="50" charset="0"/>
              </a:rPr>
            </a:br>
            <a:endParaRPr lang="en-AU" sz="2700" dirty="0">
              <a:solidFill>
                <a:srgbClr val="F58FE2"/>
              </a:solidFill>
              <a:latin typeface="Museo 700" panose="02000000000000000000" pitchFamily="50" charset="0"/>
            </a:endParaRPr>
          </a:p>
          <a:p>
            <a:pPr>
              <a:lnSpc>
                <a:spcPts val="1650"/>
              </a:lnSpc>
              <a:spcAft>
                <a:spcPts val="450"/>
              </a:spcAft>
            </a:pPr>
            <a:r>
              <a:rPr lang="en-AU" sz="2700" spc="-38" dirty="0" err="1">
                <a:solidFill>
                  <a:schemeClr val="bg1"/>
                </a:solidFill>
                <a:latin typeface="Museo 700" panose="02000000000000000000" pitchFamily="50" charset="0"/>
              </a:rPr>
              <a:t>Womin</a:t>
            </a:r>
            <a:r>
              <a:rPr lang="en-AU" sz="2700" spc="-38" dirty="0">
                <a:solidFill>
                  <a:schemeClr val="bg1"/>
                </a:solidFill>
                <a:latin typeface="Museo 700" panose="02000000000000000000" pitchFamily="50" charset="0"/>
              </a:rPr>
              <a:t> </a:t>
            </a:r>
            <a:r>
              <a:rPr lang="en-AU" sz="2700" spc="-38" dirty="0" err="1">
                <a:solidFill>
                  <a:schemeClr val="bg1"/>
                </a:solidFill>
                <a:latin typeface="Museo 700" panose="02000000000000000000" pitchFamily="50" charset="0"/>
              </a:rPr>
              <a:t>djeka</a:t>
            </a:r>
            <a:endParaRPr lang="en-AU" sz="2700" spc="-38" dirty="0">
              <a:solidFill>
                <a:schemeClr val="bg1"/>
              </a:solidFill>
              <a:latin typeface="Museo 700" panose="02000000000000000000" pitchFamily="50" charset="0"/>
            </a:endParaRPr>
          </a:p>
        </p:txBody>
      </p:sp>
      <p:sp>
        <p:nvSpPr>
          <p:cNvPr id="15" name="TextBox 14">
            <a:extLst>
              <a:ext uri="{FF2B5EF4-FFF2-40B4-BE49-F238E27FC236}">
                <a16:creationId xmlns:a16="http://schemas.microsoft.com/office/drawing/2014/main" id="{D5727F53-4E2C-4C2E-8FE7-0C2F2A9D9C6C}"/>
              </a:ext>
            </a:extLst>
          </p:cNvPr>
          <p:cNvSpPr txBox="1"/>
          <p:nvPr/>
        </p:nvSpPr>
        <p:spPr>
          <a:xfrm>
            <a:off x="3214221" y="4779352"/>
            <a:ext cx="5234533" cy="451662"/>
          </a:xfrm>
          <a:prstGeom prst="rect">
            <a:avLst/>
          </a:prstGeom>
          <a:noFill/>
        </p:spPr>
        <p:txBody>
          <a:bodyPr wrap="square" rtlCol="0">
            <a:spAutoFit/>
          </a:bodyPr>
          <a:lstStyle/>
          <a:p>
            <a:pPr>
              <a:lnSpc>
                <a:spcPts val="2800"/>
              </a:lnSpc>
              <a:spcAft>
                <a:spcPts val="450"/>
              </a:spcAft>
            </a:pPr>
            <a:r>
              <a:rPr lang="en-AU" sz="2450" spc="-38" dirty="0">
                <a:solidFill>
                  <a:srgbClr val="49494B"/>
                </a:solidFill>
                <a:latin typeface="Museo 300" panose="02000000000000000000" pitchFamily="50" charset="0"/>
              </a:rPr>
              <a:t>Acknowledgment of Country</a:t>
            </a:r>
          </a:p>
        </p:txBody>
      </p:sp>
      <p:cxnSp>
        <p:nvCxnSpPr>
          <p:cNvPr id="17" name="Straight Connector 16">
            <a:extLst>
              <a:ext uri="{FF2B5EF4-FFF2-40B4-BE49-F238E27FC236}">
                <a16:creationId xmlns:a16="http://schemas.microsoft.com/office/drawing/2014/main" id="{0FDE2368-3C55-477C-B1CD-322330466CA9}"/>
              </a:ext>
            </a:extLst>
          </p:cNvPr>
          <p:cNvCxnSpPr>
            <a:cxnSpLocks/>
          </p:cNvCxnSpPr>
          <p:nvPr/>
        </p:nvCxnSpPr>
        <p:spPr>
          <a:xfrm>
            <a:off x="3302420" y="5365488"/>
            <a:ext cx="5123663"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6995A3B-5382-44E7-BCD1-D89D00D46345}"/>
              </a:ext>
            </a:extLst>
          </p:cNvPr>
          <p:cNvSpPr txBox="1"/>
          <p:nvPr/>
        </p:nvSpPr>
        <p:spPr>
          <a:xfrm>
            <a:off x="3304905" y="5465116"/>
            <a:ext cx="5378116" cy="1043363"/>
          </a:xfrm>
          <a:prstGeom prst="rect">
            <a:avLst/>
          </a:prstGeom>
          <a:noFill/>
        </p:spPr>
        <p:txBody>
          <a:bodyPr wrap="square" lIns="0" tIns="0" rIns="0" bIns="0" rtlCol="0">
            <a:spAutoFit/>
          </a:bodyPr>
          <a:lstStyle/>
          <a:p>
            <a:r>
              <a:rPr lang="en-AU" sz="1130" dirty="0">
                <a:solidFill>
                  <a:srgbClr val="49494B"/>
                </a:solidFill>
                <a:latin typeface="Arial" panose="020B0604020202020204" pitchFamily="34" charset="0"/>
                <a:cs typeface="Arial" panose="020B0604020202020204" pitchFamily="34" charset="0"/>
              </a:rPr>
              <a:t>RMIT University acknowledges the people of the Woiwurrung and Boon wurrung language groups of the eastern Kulin Nation on whose unceded lands we conduct the business of the University. RMIT University respectfully acknowledges their Ancestors and Elders, past and present. RMIT also acknowledges the Traditional Custodians and their Ancestors of the lands and waters across Australia where we conduct our business.</a:t>
            </a:r>
          </a:p>
        </p:txBody>
      </p:sp>
      <p:pic>
        <p:nvPicPr>
          <p:cNvPr id="21" name="Picture 20" descr="A picture containing drawing&#10;&#10;Description automatically generated">
            <a:extLst>
              <a:ext uri="{FF2B5EF4-FFF2-40B4-BE49-F238E27FC236}">
                <a16:creationId xmlns:a16="http://schemas.microsoft.com/office/drawing/2014/main" id="{67B7558B-4741-43B2-8344-3E201471DB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0854" y="3978553"/>
            <a:ext cx="855800" cy="322597"/>
          </a:xfrm>
          <a:prstGeom prst="rect">
            <a:avLst/>
          </a:prstGeom>
        </p:spPr>
      </p:pic>
      <p:sp>
        <p:nvSpPr>
          <p:cNvPr id="22" name="Rectangle 21">
            <a:extLst>
              <a:ext uri="{FF2B5EF4-FFF2-40B4-BE49-F238E27FC236}">
                <a16:creationId xmlns:a16="http://schemas.microsoft.com/office/drawing/2014/main" id="{EC28E881-EAE1-45F2-83FC-85B813DC1F50}"/>
              </a:ext>
            </a:extLst>
          </p:cNvPr>
          <p:cNvSpPr/>
          <p:nvPr/>
        </p:nvSpPr>
        <p:spPr>
          <a:xfrm>
            <a:off x="125" y="-9949"/>
            <a:ext cx="9151557" cy="1089661"/>
          </a:xfrm>
          <a:prstGeom prst="rect">
            <a:avLst/>
          </a:prstGeom>
          <a:gradFill flip="none" rotWithShape="1">
            <a:gsLst>
              <a:gs pos="0">
                <a:srgbClr val="DDD4DB"/>
              </a:gs>
              <a:gs pos="29000">
                <a:srgbClr val="BBB9BE"/>
              </a:gs>
              <a:gs pos="100000">
                <a:srgbClr val="737D7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FA0FD014-10BC-4B49-9C6B-F6AC8EA291E6}"/>
              </a:ext>
            </a:extLst>
          </p:cNvPr>
          <p:cNvSpPr/>
          <p:nvPr/>
        </p:nvSpPr>
        <p:spPr>
          <a:xfrm>
            <a:off x="0" y="0"/>
            <a:ext cx="9144000" cy="1141111"/>
          </a:xfrm>
          <a:prstGeom prst="rect">
            <a:avLst/>
          </a:prstGeom>
          <a:gradFill flip="none" rotWithShape="1">
            <a:gsLst>
              <a:gs pos="0">
                <a:srgbClr val="D2D2CA"/>
              </a:gs>
              <a:gs pos="29000">
                <a:srgbClr val="D2D2CA"/>
              </a:gs>
              <a:gs pos="100000">
                <a:srgbClr val="A9A9A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descr="A close up of a coral&#10;&#10;Description automatically generated">
            <a:extLst>
              <a:ext uri="{FF2B5EF4-FFF2-40B4-BE49-F238E27FC236}">
                <a16:creationId xmlns:a16="http://schemas.microsoft.com/office/drawing/2014/main" id="{A1BB7F2C-D786-40C4-95C1-D99F1F2796D0}"/>
              </a:ext>
            </a:extLst>
          </p:cNvPr>
          <p:cNvPicPr>
            <a:picLocks noChangeAspect="1"/>
          </p:cNvPicPr>
          <p:nvPr/>
        </p:nvPicPr>
        <p:blipFill>
          <a:blip r:embed="rId8">
            <a:extLst>
              <a:ext uri="{BEBA8EAE-BF5A-486C-A8C5-ECC9F3942E4B}">
                <a14:imgProps xmlns:a14="http://schemas.microsoft.com/office/drawing/2010/main">
                  <a14:imgLayer r:embed="rId9">
                    <a14:imgEffect>
                      <a14:saturation sat="37000"/>
                    </a14:imgEffect>
                  </a14:imgLayer>
                </a14:imgProps>
              </a:ext>
              <a:ext uri="{28A0092B-C50C-407E-A947-70E740481C1C}">
                <a14:useLocalDpi xmlns:a14="http://schemas.microsoft.com/office/drawing/2010/main" val="0"/>
              </a:ext>
            </a:extLst>
          </a:blip>
          <a:stretch>
            <a:fillRect/>
          </a:stretch>
        </p:blipFill>
        <p:spPr>
          <a:xfrm>
            <a:off x="7004396" y="7558"/>
            <a:ext cx="2137763" cy="301298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B58D2E5F-8750-44AD-8904-1337953C2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690" y="413747"/>
            <a:ext cx="1380102" cy="1380102"/>
          </a:xfrm>
          <a:prstGeom prst="rect">
            <a:avLst/>
          </a:prstGeom>
        </p:spPr>
      </p:pic>
    </p:spTree>
    <p:extLst>
      <p:ext uri="{BB962C8B-B14F-4D97-AF65-F5344CB8AC3E}">
        <p14:creationId xmlns:p14="http://schemas.microsoft.com/office/powerpoint/2010/main" val="96900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0A95CB9-3765-43C8-B8FD-44A7414093B8}"/>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Box 9">
            <a:extLst>
              <a:ext uri="{FF2B5EF4-FFF2-40B4-BE49-F238E27FC236}">
                <a16:creationId xmlns:a16="http://schemas.microsoft.com/office/drawing/2014/main" id="{974F51A0-E8E3-4DCC-A88E-E45572C9783C}"/>
              </a:ext>
            </a:extLst>
          </p:cNvPr>
          <p:cNvSpPr txBox="1"/>
          <p:nvPr/>
        </p:nvSpPr>
        <p:spPr>
          <a:xfrm>
            <a:off x="471993" y="1494225"/>
            <a:ext cx="2847677" cy="307777"/>
          </a:xfrm>
          <a:prstGeom prst="rect">
            <a:avLst/>
          </a:prstGeom>
          <a:noFill/>
        </p:spPr>
        <p:txBody>
          <a:bodyPr wrap="square" lIns="0" tIns="0" rIns="0" bIns="0" rtlCol="0">
            <a:spAutoFit/>
          </a:bodyPr>
          <a:lstStyle/>
          <a:p>
            <a:r>
              <a:rPr lang="en-US" sz="2000" b="1" dirty="0">
                <a:solidFill>
                  <a:schemeClr val="bg1"/>
                </a:solidFill>
              </a:rPr>
              <a:t>Thank you</a:t>
            </a:r>
            <a:endParaRPr lang="en-AU" sz="2000" dirty="0">
              <a:solidFill>
                <a:schemeClr val="bg1"/>
              </a:solidFill>
              <a:latin typeface="Museo 300" panose="02000000000000000000" pitchFamily="50" charset="0"/>
            </a:endParaRPr>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pic>
        <p:nvPicPr>
          <p:cNvPr id="13" name="Picture 12">
            <a:extLst>
              <a:ext uri="{FF2B5EF4-FFF2-40B4-BE49-F238E27FC236}">
                <a16:creationId xmlns:a16="http://schemas.microsoft.com/office/drawing/2014/main" id="{A42A066C-97CD-4D4A-B5AB-FB3337A35895}"/>
              </a:ext>
            </a:extLst>
          </p:cNvPr>
          <p:cNvPicPr>
            <a:picLocks noChangeAspect="1"/>
          </p:cNvPicPr>
          <p:nvPr/>
        </p:nvPicPr>
        <p:blipFill rotWithShape="1">
          <a:blip r:embed="rId6">
            <a:extLst>
              <a:ext uri="{28A0092B-C50C-407E-A947-70E740481C1C}">
                <a14:useLocalDpi xmlns:a14="http://schemas.microsoft.com/office/drawing/2010/main" val="0"/>
              </a:ext>
            </a:extLst>
          </a:blip>
          <a:srcRect l="13964" r="17300"/>
          <a:stretch/>
        </p:blipFill>
        <p:spPr>
          <a:xfrm>
            <a:off x="3105938" y="-3489"/>
            <a:ext cx="6285186" cy="6857999"/>
          </a:xfrm>
          <a:prstGeom prst="rect">
            <a:avLst/>
          </a:prstGeom>
        </p:spPr>
      </p:pic>
    </p:spTree>
    <p:extLst>
      <p:ext uri="{BB962C8B-B14F-4D97-AF65-F5344CB8AC3E}">
        <p14:creationId xmlns:p14="http://schemas.microsoft.com/office/powerpoint/2010/main" val="167629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0A95CB9-3765-43C8-B8FD-44A7414093B8}"/>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Box 9">
            <a:extLst>
              <a:ext uri="{FF2B5EF4-FFF2-40B4-BE49-F238E27FC236}">
                <a16:creationId xmlns:a16="http://schemas.microsoft.com/office/drawing/2014/main" id="{974F51A0-E8E3-4DCC-A88E-E45572C9783C}"/>
              </a:ext>
            </a:extLst>
          </p:cNvPr>
          <p:cNvSpPr txBox="1"/>
          <p:nvPr/>
        </p:nvSpPr>
        <p:spPr>
          <a:xfrm>
            <a:off x="471993" y="1494225"/>
            <a:ext cx="2847677" cy="307777"/>
          </a:xfrm>
          <a:prstGeom prst="rect">
            <a:avLst/>
          </a:prstGeom>
          <a:noFill/>
        </p:spPr>
        <p:txBody>
          <a:bodyPr wrap="square" lIns="0" tIns="0" rIns="0" bIns="0" rtlCol="0">
            <a:spAutoFit/>
          </a:bodyPr>
          <a:lstStyle/>
          <a:p>
            <a:r>
              <a:rPr lang="en-US" sz="2000" b="1" dirty="0">
                <a:solidFill>
                  <a:schemeClr val="bg1"/>
                </a:solidFill>
              </a:rPr>
              <a:t>Introductions</a:t>
            </a:r>
            <a:endParaRPr lang="en-AU" sz="2000" dirty="0">
              <a:solidFill>
                <a:schemeClr val="bg1"/>
              </a:solidFill>
              <a:latin typeface="Museo 300" panose="02000000000000000000" pitchFamily="50" charset="0"/>
            </a:endParaRPr>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pic>
        <p:nvPicPr>
          <p:cNvPr id="14" name="Picture 13">
            <a:extLst>
              <a:ext uri="{FF2B5EF4-FFF2-40B4-BE49-F238E27FC236}">
                <a16:creationId xmlns:a16="http://schemas.microsoft.com/office/drawing/2014/main" id="{DB6E5115-D042-4555-BA4F-942A71333E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881" y="600540"/>
            <a:ext cx="2057103" cy="1698502"/>
          </a:xfrm>
          <a:prstGeom prst="rect">
            <a:avLst/>
          </a:prstGeom>
        </p:spPr>
      </p:pic>
      <p:sp>
        <p:nvSpPr>
          <p:cNvPr id="21" name="TextBox 20">
            <a:extLst>
              <a:ext uri="{FF2B5EF4-FFF2-40B4-BE49-F238E27FC236}">
                <a16:creationId xmlns:a16="http://schemas.microsoft.com/office/drawing/2014/main" id="{836EB582-B355-4FB5-8AE8-BAFAB23A5090}"/>
              </a:ext>
            </a:extLst>
          </p:cNvPr>
          <p:cNvSpPr txBox="1"/>
          <p:nvPr/>
        </p:nvSpPr>
        <p:spPr>
          <a:xfrm>
            <a:off x="3459264" y="2478617"/>
            <a:ext cx="2136720" cy="369332"/>
          </a:xfrm>
          <a:prstGeom prst="rect">
            <a:avLst/>
          </a:prstGeom>
          <a:noFill/>
        </p:spPr>
        <p:txBody>
          <a:bodyPr wrap="square" rtlCol="0">
            <a:spAutoFit/>
          </a:bodyPr>
          <a:lstStyle/>
          <a:p>
            <a:r>
              <a:rPr lang="en-AU" dirty="0"/>
              <a:t>Dr Thembi Mason</a:t>
            </a:r>
          </a:p>
        </p:txBody>
      </p:sp>
      <p:pic>
        <p:nvPicPr>
          <p:cNvPr id="3" name="Picture 2">
            <a:extLst>
              <a:ext uri="{FF2B5EF4-FFF2-40B4-BE49-F238E27FC236}">
                <a16:creationId xmlns:a16="http://schemas.microsoft.com/office/drawing/2014/main" id="{E229FE42-320E-43E4-B4BE-65CCA3448906}"/>
              </a:ext>
            </a:extLst>
          </p:cNvPr>
          <p:cNvPicPr>
            <a:picLocks noChangeAspect="1"/>
          </p:cNvPicPr>
          <p:nvPr/>
        </p:nvPicPr>
        <p:blipFill rotWithShape="1">
          <a:blip r:embed="rId7">
            <a:extLst>
              <a:ext uri="{28A0092B-C50C-407E-A947-70E740481C1C}">
                <a14:useLocalDpi xmlns:a14="http://schemas.microsoft.com/office/drawing/2010/main" val="0"/>
              </a:ext>
            </a:extLst>
          </a:blip>
          <a:srcRect b="9801"/>
          <a:stretch/>
        </p:blipFill>
        <p:spPr>
          <a:xfrm>
            <a:off x="6038064" y="600540"/>
            <a:ext cx="1814303" cy="1698502"/>
          </a:xfrm>
          <a:prstGeom prst="rect">
            <a:avLst/>
          </a:prstGeom>
        </p:spPr>
      </p:pic>
      <p:sp>
        <p:nvSpPr>
          <p:cNvPr id="18" name="TextBox 17">
            <a:extLst>
              <a:ext uri="{FF2B5EF4-FFF2-40B4-BE49-F238E27FC236}">
                <a16:creationId xmlns:a16="http://schemas.microsoft.com/office/drawing/2014/main" id="{F3EBB0F8-F5E7-45A1-8173-71028191D6E8}"/>
              </a:ext>
            </a:extLst>
          </p:cNvPr>
          <p:cNvSpPr txBox="1"/>
          <p:nvPr/>
        </p:nvSpPr>
        <p:spPr>
          <a:xfrm>
            <a:off x="6038063" y="2478617"/>
            <a:ext cx="1908201" cy="369332"/>
          </a:xfrm>
          <a:prstGeom prst="rect">
            <a:avLst/>
          </a:prstGeom>
          <a:noFill/>
        </p:spPr>
        <p:txBody>
          <a:bodyPr wrap="square" rtlCol="0">
            <a:spAutoFit/>
          </a:bodyPr>
          <a:lstStyle/>
          <a:p>
            <a:r>
              <a:rPr lang="en-AU" dirty="0"/>
              <a:t>Mr Laurie Werrett</a:t>
            </a:r>
          </a:p>
        </p:txBody>
      </p:sp>
      <p:pic>
        <p:nvPicPr>
          <p:cNvPr id="1026" name="Picture 2" descr="Kathy Smith - RMIT School of Education | LinkedIn">
            <a:extLst>
              <a:ext uri="{FF2B5EF4-FFF2-40B4-BE49-F238E27FC236}">
                <a16:creationId xmlns:a16="http://schemas.microsoft.com/office/drawing/2014/main" id="{A73B7CC9-0B06-9467-ABB1-6D9B32B75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227" y="3337317"/>
            <a:ext cx="1966757" cy="19667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2896FE-3ED6-9A6D-683A-E85266ACD21D}"/>
              </a:ext>
            </a:extLst>
          </p:cNvPr>
          <p:cNvSpPr txBox="1"/>
          <p:nvPr/>
        </p:nvSpPr>
        <p:spPr>
          <a:xfrm>
            <a:off x="3629227" y="5392175"/>
            <a:ext cx="2408835" cy="646331"/>
          </a:xfrm>
          <a:prstGeom prst="rect">
            <a:avLst/>
          </a:prstGeom>
          <a:noFill/>
        </p:spPr>
        <p:txBody>
          <a:bodyPr wrap="square" rtlCol="0">
            <a:spAutoFit/>
          </a:bodyPr>
          <a:lstStyle/>
          <a:p>
            <a:r>
              <a:rPr lang="en-AU" dirty="0"/>
              <a:t>Associate Professor Kathy Smith</a:t>
            </a:r>
          </a:p>
        </p:txBody>
      </p:sp>
    </p:spTree>
    <p:extLst>
      <p:ext uri="{BB962C8B-B14F-4D97-AF65-F5344CB8AC3E}">
        <p14:creationId xmlns:p14="http://schemas.microsoft.com/office/powerpoint/2010/main" val="44174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B73A22-AAF5-4635-834B-1235CFF6CBAF}"/>
              </a:ext>
            </a:extLst>
          </p:cNvPr>
          <p:cNvSpPr/>
          <p:nvPr/>
        </p:nvSpPr>
        <p:spPr>
          <a:xfrm>
            <a:off x="0" y="0"/>
            <a:ext cx="9144000" cy="1141111"/>
          </a:xfrm>
          <a:prstGeom prst="rect">
            <a:avLst/>
          </a:prstGeom>
          <a:gradFill flip="none" rotWithShape="1">
            <a:gsLst>
              <a:gs pos="0">
                <a:srgbClr val="D2D2CA"/>
              </a:gs>
              <a:gs pos="29000">
                <a:srgbClr val="D2D2CA"/>
              </a:gs>
              <a:gs pos="100000">
                <a:srgbClr val="A9A9A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drawing&#10;&#10;Description automatically generated">
            <a:extLst>
              <a:ext uri="{FF2B5EF4-FFF2-40B4-BE49-F238E27FC236}">
                <a16:creationId xmlns:a16="http://schemas.microsoft.com/office/drawing/2014/main" id="{BD9106A9-6023-46C7-BC84-D1A22C591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90" y="413747"/>
            <a:ext cx="1380102" cy="1380102"/>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9564CFED-E1C6-441E-BD46-6967C3279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336" y="0"/>
            <a:ext cx="702364" cy="177117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4D3C78BD-D96D-4EC3-86B2-3BC7475A4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700" y="452076"/>
            <a:ext cx="855800" cy="322597"/>
          </a:xfrm>
          <a:prstGeom prst="rect">
            <a:avLst/>
          </a:prstGeom>
        </p:spPr>
      </p:pic>
      <p:sp>
        <p:nvSpPr>
          <p:cNvPr id="22" name="Rectangle 21">
            <a:extLst>
              <a:ext uri="{FF2B5EF4-FFF2-40B4-BE49-F238E27FC236}">
                <a16:creationId xmlns:a16="http://schemas.microsoft.com/office/drawing/2014/main" id="{40A95CB9-3765-43C8-B8FD-44A7414093B8}"/>
              </a:ext>
            </a:extLst>
          </p:cNvPr>
          <p:cNvSpPr/>
          <p:nvPr/>
        </p:nvSpPr>
        <p:spPr>
          <a:xfrm>
            <a:off x="290502" y="1793848"/>
            <a:ext cx="1800545" cy="163515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1"/>
                </a:solidFill>
                <a:effectLst/>
                <a:latin typeface="Swiss721BT-Bold"/>
              </a:rPr>
              <a:t>What is a teaching performance assessment?</a:t>
            </a:r>
          </a:p>
          <a:p>
            <a:pPr algn="ctr"/>
            <a:endParaRPr lang="en-AU" sz="1350" dirty="0"/>
          </a:p>
        </p:txBody>
      </p:sp>
      <p:sp>
        <p:nvSpPr>
          <p:cNvPr id="2" name="TextBox 1">
            <a:extLst>
              <a:ext uri="{FF2B5EF4-FFF2-40B4-BE49-F238E27FC236}">
                <a16:creationId xmlns:a16="http://schemas.microsoft.com/office/drawing/2014/main" id="{1F4EC579-639D-4B47-B6DE-4B0B491E4E77}"/>
              </a:ext>
            </a:extLst>
          </p:cNvPr>
          <p:cNvSpPr txBox="1"/>
          <p:nvPr/>
        </p:nvSpPr>
        <p:spPr>
          <a:xfrm>
            <a:off x="2707574" y="1698848"/>
            <a:ext cx="5737762" cy="2215991"/>
          </a:xfrm>
          <a:prstGeom prst="rect">
            <a:avLst/>
          </a:prstGeom>
          <a:noFill/>
        </p:spPr>
        <p:txBody>
          <a:bodyPr wrap="square" rtlCol="0">
            <a:spAutoFit/>
          </a:bodyPr>
          <a:lstStyle/>
          <a:p>
            <a:r>
              <a:rPr lang="en-US" b="0" i="0" dirty="0">
                <a:solidFill>
                  <a:srgbClr val="333333"/>
                </a:solidFill>
                <a:effectLst/>
                <a:latin typeface="Swiss721BT-Roman"/>
              </a:rPr>
              <a:t>A teaching performance assessment (TPA) is a tool used to assess the practical skills and knowledge of pre-service teachers. Pre-service teachers collect evidence of practice to complete a TPA in the final year of their initial teacher education program. It is assessed by ITE providers and is a requirement for graduation.</a:t>
            </a:r>
          </a:p>
          <a:p>
            <a:endParaRPr lang="en-US" dirty="0">
              <a:solidFill>
                <a:srgbClr val="333333"/>
              </a:solidFill>
              <a:latin typeface="Swiss721BT-Roman"/>
            </a:endParaRPr>
          </a:p>
          <a:p>
            <a:r>
              <a:rPr lang="en-US" sz="1200" dirty="0">
                <a:solidFill>
                  <a:srgbClr val="333333"/>
                </a:solidFill>
                <a:latin typeface="Swiss721BT-Roman"/>
              </a:rPr>
              <a:t>AITSL (https://www.aitsl.edu.au/deliver-ite-programs/teaching-performance-assessment)</a:t>
            </a:r>
            <a:endParaRPr lang="en-AU" sz="1200" dirty="0"/>
          </a:p>
        </p:txBody>
      </p:sp>
      <p:pic>
        <p:nvPicPr>
          <p:cNvPr id="8" name="Picture 7">
            <a:extLst>
              <a:ext uri="{FF2B5EF4-FFF2-40B4-BE49-F238E27FC236}">
                <a16:creationId xmlns:a16="http://schemas.microsoft.com/office/drawing/2014/main" id="{54B641BD-444A-4DA7-99CA-07A3D6FF88A0}"/>
              </a:ext>
            </a:extLst>
          </p:cNvPr>
          <p:cNvPicPr>
            <a:picLocks noChangeAspect="1"/>
          </p:cNvPicPr>
          <p:nvPr/>
        </p:nvPicPr>
        <p:blipFill rotWithShape="1">
          <a:blip r:embed="rId6">
            <a:extLst>
              <a:ext uri="{28A0092B-C50C-407E-A947-70E740481C1C}">
                <a14:useLocalDpi xmlns:a14="http://schemas.microsoft.com/office/drawing/2010/main" val="0"/>
              </a:ext>
            </a:extLst>
          </a:blip>
          <a:srcRect t="22752" b="14805"/>
          <a:stretch/>
        </p:blipFill>
        <p:spPr>
          <a:xfrm>
            <a:off x="3178488" y="4302941"/>
            <a:ext cx="4599462" cy="1641171"/>
          </a:xfrm>
          <a:prstGeom prst="rect">
            <a:avLst/>
          </a:prstGeom>
        </p:spPr>
      </p:pic>
    </p:spTree>
    <p:extLst>
      <p:ext uri="{BB962C8B-B14F-4D97-AF65-F5344CB8AC3E}">
        <p14:creationId xmlns:p14="http://schemas.microsoft.com/office/powerpoint/2010/main" val="81822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sp>
        <p:nvSpPr>
          <p:cNvPr id="24" name="Rectangle 23">
            <a:extLst>
              <a:ext uri="{FF2B5EF4-FFF2-40B4-BE49-F238E27FC236}">
                <a16:creationId xmlns:a16="http://schemas.microsoft.com/office/drawing/2014/main" id="{8CAD503F-1691-46B2-BCAE-5E93E3203377}"/>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5" name="TextBox 24">
            <a:extLst>
              <a:ext uri="{FF2B5EF4-FFF2-40B4-BE49-F238E27FC236}">
                <a16:creationId xmlns:a16="http://schemas.microsoft.com/office/drawing/2014/main" id="{689EC3D7-18C6-49D1-BF7D-FAAF689FE4FE}"/>
              </a:ext>
            </a:extLst>
          </p:cNvPr>
          <p:cNvSpPr txBox="1"/>
          <p:nvPr/>
        </p:nvSpPr>
        <p:spPr>
          <a:xfrm>
            <a:off x="398422" y="1547275"/>
            <a:ext cx="2847677" cy="615553"/>
          </a:xfrm>
          <a:prstGeom prst="rect">
            <a:avLst/>
          </a:prstGeom>
          <a:noFill/>
        </p:spPr>
        <p:txBody>
          <a:bodyPr wrap="square" lIns="0" tIns="0" rIns="0" bIns="0" rtlCol="0">
            <a:spAutoFit/>
          </a:bodyPr>
          <a:lstStyle/>
          <a:p>
            <a:r>
              <a:rPr lang="en-US" sz="2000" b="1" dirty="0">
                <a:solidFill>
                  <a:schemeClr val="bg1"/>
                </a:solidFill>
                <a:latin typeface="Museo 300" panose="02000000000000000000" pitchFamily="50" charset="0"/>
              </a:rPr>
              <a:t>Who is familiar with</a:t>
            </a:r>
          </a:p>
          <a:p>
            <a:r>
              <a:rPr lang="en-US" sz="2000" b="1" dirty="0">
                <a:solidFill>
                  <a:schemeClr val="bg1"/>
                </a:solidFill>
                <a:latin typeface="Museo 300" panose="02000000000000000000" pitchFamily="50" charset="0"/>
              </a:rPr>
              <a:t>the GTPA?</a:t>
            </a:r>
            <a:endParaRPr lang="en-AU" sz="2000" b="1" dirty="0">
              <a:solidFill>
                <a:schemeClr val="bg1"/>
              </a:solidFill>
              <a:latin typeface="Museo 300" panose="02000000000000000000" pitchFamily="50" charset="0"/>
            </a:endParaRPr>
          </a:p>
        </p:txBody>
      </p:sp>
      <p:pic>
        <p:nvPicPr>
          <p:cNvPr id="4" name="Picture 3">
            <a:extLst>
              <a:ext uri="{FF2B5EF4-FFF2-40B4-BE49-F238E27FC236}">
                <a16:creationId xmlns:a16="http://schemas.microsoft.com/office/drawing/2014/main" id="{4BC12BD0-A388-4A29-8222-736E4FFCA7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7554" y="1272208"/>
            <a:ext cx="5301020" cy="3637677"/>
          </a:xfrm>
          <a:prstGeom prst="rect">
            <a:avLst/>
          </a:prstGeom>
        </p:spPr>
      </p:pic>
    </p:spTree>
    <p:extLst>
      <p:ext uri="{BB962C8B-B14F-4D97-AF65-F5344CB8AC3E}">
        <p14:creationId xmlns:p14="http://schemas.microsoft.com/office/powerpoint/2010/main" val="68565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B73A22-AAF5-4635-834B-1235CFF6CBAF}"/>
              </a:ext>
            </a:extLst>
          </p:cNvPr>
          <p:cNvSpPr/>
          <p:nvPr/>
        </p:nvSpPr>
        <p:spPr>
          <a:xfrm>
            <a:off x="0" y="0"/>
            <a:ext cx="9144000" cy="1141111"/>
          </a:xfrm>
          <a:prstGeom prst="rect">
            <a:avLst/>
          </a:prstGeom>
          <a:gradFill flip="none" rotWithShape="1">
            <a:gsLst>
              <a:gs pos="0">
                <a:srgbClr val="D2D2CA"/>
              </a:gs>
              <a:gs pos="29000">
                <a:srgbClr val="D2D2CA"/>
              </a:gs>
              <a:gs pos="100000">
                <a:srgbClr val="A9A9A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drawing&#10;&#10;Description automatically generated">
            <a:extLst>
              <a:ext uri="{FF2B5EF4-FFF2-40B4-BE49-F238E27FC236}">
                <a16:creationId xmlns:a16="http://schemas.microsoft.com/office/drawing/2014/main" id="{BD9106A9-6023-46C7-BC84-D1A22C591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90" y="413747"/>
            <a:ext cx="1380102" cy="1380102"/>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9564CFED-E1C6-441E-BD46-6967C3279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336" y="0"/>
            <a:ext cx="702364" cy="177117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4D3C78BD-D96D-4EC3-86B2-3BC7475A4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700" y="452076"/>
            <a:ext cx="855800" cy="322597"/>
          </a:xfrm>
          <a:prstGeom prst="rect">
            <a:avLst/>
          </a:prstGeom>
        </p:spPr>
      </p:pic>
      <p:pic>
        <p:nvPicPr>
          <p:cNvPr id="4" name="Picture 3">
            <a:extLst>
              <a:ext uri="{FF2B5EF4-FFF2-40B4-BE49-F238E27FC236}">
                <a16:creationId xmlns:a16="http://schemas.microsoft.com/office/drawing/2014/main" id="{D76A66CD-FD8D-4CEE-AD76-17AA8B188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25" y="1771178"/>
            <a:ext cx="8414385" cy="2169455"/>
          </a:xfrm>
          <a:prstGeom prst="rect">
            <a:avLst/>
          </a:prstGeom>
        </p:spPr>
      </p:pic>
      <p:sp>
        <p:nvSpPr>
          <p:cNvPr id="5" name="TextBox 4">
            <a:extLst>
              <a:ext uri="{FF2B5EF4-FFF2-40B4-BE49-F238E27FC236}">
                <a16:creationId xmlns:a16="http://schemas.microsoft.com/office/drawing/2014/main" id="{0F6D31D6-7C25-44E6-A5B9-2633AEE0536B}"/>
              </a:ext>
            </a:extLst>
          </p:cNvPr>
          <p:cNvSpPr txBox="1"/>
          <p:nvPr/>
        </p:nvSpPr>
        <p:spPr>
          <a:xfrm>
            <a:off x="546538" y="4168588"/>
            <a:ext cx="7483365" cy="1200329"/>
          </a:xfrm>
          <a:prstGeom prst="rect">
            <a:avLst/>
          </a:prstGeom>
          <a:noFill/>
        </p:spPr>
        <p:txBody>
          <a:bodyPr wrap="square" rtlCol="0">
            <a:spAutoFit/>
          </a:bodyPr>
          <a:lstStyle/>
          <a:p>
            <a:r>
              <a:rPr lang="en-AU" dirty="0"/>
              <a:t>The GTPA is about evidencing graduate teachers’ competence and readiness for classroom practice. This evidence needs to be created and collected before and during their placement.</a:t>
            </a:r>
          </a:p>
          <a:p>
            <a:endParaRPr lang="en-AU" dirty="0"/>
          </a:p>
        </p:txBody>
      </p:sp>
    </p:spTree>
    <p:extLst>
      <p:ext uri="{BB962C8B-B14F-4D97-AF65-F5344CB8AC3E}">
        <p14:creationId xmlns:p14="http://schemas.microsoft.com/office/powerpoint/2010/main" val="325080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pic>
        <p:nvPicPr>
          <p:cNvPr id="4" name="Picture 3">
            <a:extLst>
              <a:ext uri="{FF2B5EF4-FFF2-40B4-BE49-F238E27FC236}">
                <a16:creationId xmlns:a16="http://schemas.microsoft.com/office/drawing/2014/main" id="{ABA6E8A2-F375-42A6-8AF9-D3B06CB3FC6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
                    </a14:imgEffect>
                  </a14:imgLayer>
                </a14:imgProps>
              </a:ext>
              <a:ext uri="{28A0092B-C50C-407E-A947-70E740481C1C}">
                <a14:useLocalDpi xmlns:a14="http://schemas.microsoft.com/office/drawing/2010/main" val="0"/>
              </a:ext>
            </a:extLst>
          </a:blip>
          <a:stretch>
            <a:fillRect/>
          </a:stretch>
        </p:blipFill>
        <p:spPr>
          <a:xfrm>
            <a:off x="2488266" y="0"/>
            <a:ext cx="5382883" cy="6858000"/>
          </a:xfrm>
          <a:prstGeom prst="rect">
            <a:avLst/>
          </a:prstGeom>
        </p:spPr>
      </p:pic>
    </p:spTree>
    <p:extLst>
      <p:ext uri="{BB962C8B-B14F-4D97-AF65-F5344CB8AC3E}">
        <p14:creationId xmlns:p14="http://schemas.microsoft.com/office/powerpoint/2010/main" val="263445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C90C2-3E2E-46B6-8278-89E4B3F2775D}"/>
              </a:ext>
            </a:extLst>
          </p:cNvPr>
          <p:cNvSpPr/>
          <p:nvPr/>
        </p:nvSpPr>
        <p:spPr>
          <a:xfrm rot="10800000">
            <a:off x="-7557" y="0"/>
            <a:ext cx="3113494" cy="6858000"/>
          </a:xfrm>
          <a:prstGeom prst="rect">
            <a:avLst/>
          </a:prstGeom>
          <a:gradFill flip="none" rotWithShape="1">
            <a:gsLst>
              <a:gs pos="0">
                <a:srgbClr val="C3C5C5"/>
              </a:gs>
              <a:gs pos="29000">
                <a:srgbClr val="BBB9BE"/>
              </a:gs>
              <a:gs pos="100000">
                <a:srgbClr val="737D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drawing&#10;&#10;Description automatically generated">
            <a:extLst>
              <a:ext uri="{FF2B5EF4-FFF2-40B4-BE49-F238E27FC236}">
                <a16:creationId xmlns:a16="http://schemas.microsoft.com/office/drawing/2014/main" id="{0666A40A-3E84-4D7A-9962-A7F5FA2CB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68" y="290291"/>
            <a:ext cx="855800" cy="322597"/>
          </a:xfrm>
          <a:prstGeom prst="rect">
            <a:avLst/>
          </a:prstGeom>
        </p:spPr>
      </p:pic>
      <p:pic>
        <p:nvPicPr>
          <p:cNvPr id="37" name="Picture 36" descr="A close up of a coral&#10;&#10;Description automatically generated">
            <a:extLst>
              <a:ext uri="{FF2B5EF4-FFF2-40B4-BE49-F238E27FC236}">
                <a16:creationId xmlns:a16="http://schemas.microsoft.com/office/drawing/2014/main" id="{32EF828E-E043-44CA-AF4D-62BF6EF5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573" y="4099396"/>
            <a:ext cx="1959749" cy="2762093"/>
          </a:xfrm>
          <a:prstGeom prst="rect">
            <a:avLst/>
          </a:prstGeom>
        </p:spPr>
      </p:pic>
      <p:pic>
        <p:nvPicPr>
          <p:cNvPr id="19" name="Picture 18" descr="A close up of a logo&#10;&#10;Description automatically generated">
            <a:extLst>
              <a:ext uri="{FF2B5EF4-FFF2-40B4-BE49-F238E27FC236}">
                <a16:creationId xmlns:a16="http://schemas.microsoft.com/office/drawing/2014/main" id="{F2B475FC-6487-4266-84B2-308CE4C5E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09" y="5860215"/>
            <a:ext cx="1761074" cy="666353"/>
          </a:xfrm>
          <a:prstGeom prst="rect">
            <a:avLst/>
          </a:prstGeom>
        </p:spPr>
      </p:pic>
      <p:sp>
        <p:nvSpPr>
          <p:cNvPr id="24" name="Rectangle 23">
            <a:extLst>
              <a:ext uri="{FF2B5EF4-FFF2-40B4-BE49-F238E27FC236}">
                <a16:creationId xmlns:a16="http://schemas.microsoft.com/office/drawing/2014/main" id="{8CAD503F-1691-46B2-BCAE-5E93E3203377}"/>
              </a:ext>
            </a:extLst>
          </p:cNvPr>
          <p:cNvSpPr/>
          <p:nvPr/>
        </p:nvSpPr>
        <p:spPr>
          <a:xfrm>
            <a:off x="345768" y="1382872"/>
            <a:ext cx="2524432" cy="1197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5" name="TextBox 24">
            <a:extLst>
              <a:ext uri="{FF2B5EF4-FFF2-40B4-BE49-F238E27FC236}">
                <a16:creationId xmlns:a16="http://schemas.microsoft.com/office/drawing/2014/main" id="{689EC3D7-18C6-49D1-BF7D-FAAF689FE4FE}"/>
              </a:ext>
            </a:extLst>
          </p:cNvPr>
          <p:cNvSpPr txBox="1"/>
          <p:nvPr/>
        </p:nvSpPr>
        <p:spPr>
          <a:xfrm>
            <a:off x="530338" y="1516817"/>
            <a:ext cx="2847677" cy="615553"/>
          </a:xfrm>
          <a:prstGeom prst="rect">
            <a:avLst/>
          </a:prstGeom>
          <a:noFill/>
        </p:spPr>
        <p:txBody>
          <a:bodyPr wrap="square" lIns="0" tIns="0" rIns="0" bIns="0" rtlCol="0">
            <a:spAutoFit/>
          </a:bodyPr>
          <a:lstStyle/>
          <a:p>
            <a:r>
              <a:rPr lang="en-US" sz="2000" b="1" dirty="0">
                <a:solidFill>
                  <a:schemeClr val="bg1"/>
                </a:solidFill>
                <a:latin typeface="Museo 300" panose="02000000000000000000" pitchFamily="50" charset="0"/>
              </a:rPr>
              <a:t>Fidelity of implementation</a:t>
            </a:r>
            <a:endParaRPr lang="en-AU" sz="2000" b="1" dirty="0">
              <a:solidFill>
                <a:schemeClr val="bg1"/>
              </a:solidFill>
              <a:latin typeface="Museo 300" panose="02000000000000000000" pitchFamily="50" charset="0"/>
            </a:endParaRPr>
          </a:p>
        </p:txBody>
      </p:sp>
      <p:pic>
        <p:nvPicPr>
          <p:cNvPr id="13" name="Picture 12">
            <a:extLst>
              <a:ext uri="{FF2B5EF4-FFF2-40B4-BE49-F238E27FC236}">
                <a16:creationId xmlns:a16="http://schemas.microsoft.com/office/drawing/2014/main" id="{2E6F537C-08AB-4498-B0CE-12D068C1CF1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
                    </a14:imgEffect>
                  </a14:imgLayer>
                </a14:imgProps>
              </a:ext>
              <a:ext uri="{28A0092B-C50C-407E-A947-70E740481C1C}">
                <a14:useLocalDpi xmlns:a14="http://schemas.microsoft.com/office/drawing/2010/main" val="0"/>
              </a:ext>
            </a:extLst>
          </a:blip>
          <a:stretch>
            <a:fillRect/>
          </a:stretch>
        </p:blipFill>
        <p:spPr>
          <a:xfrm>
            <a:off x="3105938" y="451946"/>
            <a:ext cx="6042007" cy="5971660"/>
          </a:xfrm>
          <a:prstGeom prst="rect">
            <a:avLst/>
          </a:prstGeom>
        </p:spPr>
      </p:pic>
    </p:spTree>
    <p:extLst>
      <p:ext uri="{BB962C8B-B14F-4D97-AF65-F5344CB8AC3E}">
        <p14:creationId xmlns:p14="http://schemas.microsoft.com/office/powerpoint/2010/main" val="673958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1167</Words>
  <Application>Microsoft Office PowerPoint</Application>
  <PresentationFormat>On-screen Show (4:3)</PresentationFormat>
  <Paragraphs>78</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Calibri Light</vt:lpstr>
      <vt:lpstr>Helvetica Neue</vt:lpstr>
      <vt:lpstr>Museo 300</vt:lpstr>
      <vt:lpstr>Museo 700</vt:lpstr>
      <vt:lpstr>Open Sans</vt:lpstr>
      <vt:lpstr>Swiss721BT-Bold</vt:lpstr>
      <vt:lpstr>Swiss721BT-Roman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Ryan</dc:creator>
  <cp:lastModifiedBy>Thembi Mason</cp:lastModifiedBy>
  <cp:revision>64</cp:revision>
  <cp:lastPrinted>2021-03-24T04:27:08Z</cp:lastPrinted>
  <dcterms:created xsi:type="dcterms:W3CDTF">2019-10-18T02:21:42Z</dcterms:created>
  <dcterms:modified xsi:type="dcterms:W3CDTF">2024-03-20T04:29:30Z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2020-07-05T04:25:37Z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130aeb87-94ed-4e57-857f-0000f784602d</vt:lpwstr>
  </property>
  <property fmtid="{D5CDD505-2E9C-101B-9397-08002B2CF9AE}" pid="8" name="MSIP_Label_8c3d088b-6243-4963-a2e2-8b321ab7f8fc_ContentBits">
    <vt:lpwstr>1</vt:lpwstr>
  </property>
</Properties>
</file>